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42"/>
  </p:notesMasterIdLst>
  <p:handoutMasterIdLst>
    <p:handoutMasterId r:id="rId43"/>
  </p:handoutMasterIdLst>
  <p:sldIdLst>
    <p:sldId id="256" r:id="rId2"/>
    <p:sldId id="6714" r:id="rId3"/>
    <p:sldId id="6715" r:id="rId4"/>
    <p:sldId id="6716" r:id="rId5"/>
    <p:sldId id="1547" r:id="rId6"/>
    <p:sldId id="6721" r:id="rId7"/>
    <p:sldId id="6712" r:id="rId8"/>
    <p:sldId id="6698" r:id="rId9"/>
    <p:sldId id="262" r:id="rId10"/>
    <p:sldId id="484" r:id="rId11"/>
    <p:sldId id="6700" r:id="rId12"/>
    <p:sldId id="6703" r:id="rId13"/>
    <p:sldId id="6713" r:id="rId14"/>
    <p:sldId id="1548" r:id="rId15"/>
    <p:sldId id="6705" r:id="rId16"/>
    <p:sldId id="6706" r:id="rId17"/>
    <p:sldId id="6708" r:id="rId18"/>
    <p:sldId id="6709" r:id="rId19"/>
    <p:sldId id="6722" r:id="rId20"/>
    <p:sldId id="16603282" r:id="rId21"/>
    <p:sldId id="16603296" r:id="rId22"/>
    <p:sldId id="16603283" r:id="rId23"/>
    <p:sldId id="16603286" r:id="rId24"/>
    <p:sldId id="16603307" r:id="rId25"/>
    <p:sldId id="16603284" r:id="rId26"/>
    <p:sldId id="16603297" r:id="rId27"/>
    <p:sldId id="6718" r:id="rId28"/>
    <p:sldId id="16603306" r:id="rId29"/>
    <p:sldId id="6717" r:id="rId30"/>
    <p:sldId id="16603299" r:id="rId31"/>
    <p:sldId id="16603300" r:id="rId32"/>
    <p:sldId id="16603287" r:id="rId33"/>
    <p:sldId id="16603294" r:id="rId34"/>
    <p:sldId id="16603301" r:id="rId35"/>
    <p:sldId id="16603303" r:id="rId36"/>
    <p:sldId id="16603305" r:id="rId37"/>
    <p:sldId id="6696" r:id="rId38"/>
    <p:sldId id="16603310" r:id="rId39"/>
    <p:sldId id="16603311" r:id="rId40"/>
    <p:sldId id="16603308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60">
          <p15:clr>
            <a:srgbClr val="A4A3A4"/>
          </p15:clr>
        </p15:guide>
        <p15:guide id="4" pos="39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5" autoAdjust="0"/>
    <p:restoredTop sz="82046"/>
  </p:normalViewPr>
  <p:slideViewPr>
    <p:cSldViewPr snapToGrid="0">
      <p:cViewPr varScale="1">
        <p:scale>
          <a:sx n="138" d="100"/>
          <a:sy n="138" d="100"/>
        </p:scale>
        <p:origin x="176" y="176"/>
      </p:cViewPr>
      <p:guideLst>
        <p:guide orient="horz" pos="2160"/>
        <p:guide pos="3840"/>
        <p:guide orient="horz" pos="22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MLA Performance</a:t>
            </a:r>
            <a:endParaRPr lang="zh-CN" sz="2000" b="1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03832332097681"/>
          <c:y val="0.18202977485636851"/>
          <c:w val="0.82757164546079587"/>
          <c:h val="0.5201142673410583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FlashMLA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  <c:pt idx="4">
                  <c:v>2048</c:v>
                </c:pt>
                <c:pt idx="5">
                  <c:v>4096</c:v>
                </c:pt>
                <c:pt idx="6">
                  <c:v>8192</c:v>
                </c:pt>
                <c:pt idx="7">
                  <c:v>16384</c:v>
                </c:pt>
                <c:pt idx="8">
                  <c:v>32768</c:v>
                </c:pt>
                <c:pt idx="9">
                  <c:v>65536</c:v>
                </c:pt>
                <c:pt idx="10">
                  <c:v>131072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21.122199999999999</c:v>
                </c:pt>
                <c:pt idx="1">
                  <c:v>31.9374</c:v>
                </c:pt>
                <c:pt idx="2">
                  <c:v>52.233800000000002</c:v>
                </c:pt>
                <c:pt idx="3">
                  <c:v>88.2988</c:v>
                </c:pt>
                <c:pt idx="4">
                  <c:v>148.45699999999999</c:v>
                </c:pt>
                <c:pt idx="5">
                  <c:v>252.608</c:v>
                </c:pt>
                <c:pt idx="6">
                  <c:v>426.72399999999999</c:v>
                </c:pt>
                <c:pt idx="7">
                  <c:v>717.62800000000004</c:v>
                </c:pt>
                <c:pt idx="8">
                  <c:v>784.34</c:v>
                </c:pt>
                <c:pt idx="9">
                  <c:v>1044.6500000000001</c:v>
                </c:pt>
                <c:pt idx="10">
                  <c:v>1316.83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C8-ED4D-933C-B13360E205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Triton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  <c:pt idx="4">
                  <c:v>2048</c:v>
                </c:pt>
                <c:pt idx="5">
                  <c:v>4096</c:v>
                </c:pt>
                <c:pt idx="6">
                  <c:v>8192</c:v>
                </c:pt>
                <c:pt idx="7">
                  <c:v>16384</c:v>
                </c:pt>
                <c:pt idx="8">
                  <c:v>32768</c:v>
                </c:pt>
                <c:pt idx="9">
                  <c:v>65536</c:v>
                </c:pt>
                <c:pt idx="10">
                  <c:v>131072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7.7</c:v>
                </c:pt>
                <c:pt idx="1">
                  <c:v>11.64</c:v>
                </c:pt>
                <c:pt idx="2">
                  <c:v>19.489999999999998</c:v>
                </c:pt>
                <c:pt idx="3">
                  <c:v>35.369999999999997</c:v>
                </c:pt>
                <c:pt idx="4">
                  <c:v>66.569999999999993</c:v>
                </c:pt>
                <c:pt idx="5">
                  <c:v>128.49</c:v>
                </c:pt>
                <c:pt idx="6">
                  <c:v>215.041</c:v>
                </c:pt>
                <c:pt idx="7">
                  <c:v>317.79399999999998</c:v>
                </c:pt>
                <c:pt idx="8">
                  <c:v>415.26</c:v>
                </c:pt>
                <c:pt idx="9">
                  <c:v>495.464</c:v>
                </c:pt>
                <c:pt idx="10">
                  <c:v>563.56200000000001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C8-ED4D-933C-B13360E20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0629264"/>
        <c:axId val="1201126896"/>
      </c:lineChart>
      <c:catAx>
        <c:axId val="1180629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Sequence</a:t>
                </a:r>
                <a:r>
                  <a:rPr lang="en-US" altLang="zh-CN" sz="1800" b="1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Length</a:t>
                </a:r>
                <a:endParaRPr lang="zh-CN" altLang="en-US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3437178426458059"/>
              <c:y val="0.878471189412632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1126896"/>
        <c:crosses val="autoZero"/>
        <c:auto val="1"/>
        <c:lblAlgn val="ctr"/>
        <c:lblOffset val="100"/>
        <c:noMultiLvlLbl val="0"/>
      </c:catAx>
      <c:valAx>
        <c:axId val="120112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Bandwidth (GB/s)</a:t>
                </a:r>
                <a:endParaRPr lang="zh-CN" altLang="en-US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8.5475736716551978E-3"/>
              <c:y val="0.124167126074836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80629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52286924907563"/>
          <c:y val="0.25872219224588439"/>
          <c:w val="0.42094598976834946"/>
          <c:h val="0.107041669568477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45D6A9F-C08D-DCCA-C2F9-955A27D726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392175-F65D-DF4B-DD20-23224C0075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F10CE-BB6B-0446-A614-709E04E78B79}" type="datetimeFigureOut">
              <a:rPr kumimoji="1" lang="zh-CN" altLang="en-US" smtClean="0"/>
              <a:t>2025/11/13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AFA0C7-5A4A-0C78-3BED-8DF672264A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2503B6-27EC-2CDC-7504-EBEA034AD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3ACC-5109-8E42-8811-374C726CD8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774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87408-1971-2648-8667-B40A2AA18862}" type="datetimeFigureOut">
              <a:rPr kumimoji="1" lang="zh-CN" altLang="en-US" smtClean="0"/>
              <a:t>2025/11/13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AA1B6-D284-B94B-8066-EA9E0C13E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37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51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65D24-2359-4ED9-A74E-52ACEA9D00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98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751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256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34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optimize the performance of a tensor program, existing approaches use rule-based transformations to optimize program.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Just like this, for this input computation graph, we have a number predefined transformation rules, such as rule 1 and rule 2, then we apply these rules, wo can get a new computation 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C3B38-8A74-4151-8592-ADE11A3055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795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52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0999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66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595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694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463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6281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67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9695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846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761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952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1687A-402D-CA0F-6AB4-ED2D1C301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D7B65-6F2D-EF3B-F518-EC14B4E51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C9D22-20E0-7963-0CD7-ECBC07FE4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496C-9B41-F18A-0F0D-11F44E1DC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C3B38-8A74-4151-8592-ADE11A3055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6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F392-9DCE-1593-62C7-5051044B5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61928-52C4-5BE3-7A70-F3E7DDF6E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316DC-9EB0-710F-EA27-794E4B4F9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D4F2D-D3E3-DA2E-5896-9EAB47303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C3B38-8A74-4151-8592-ADE11A3055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394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0C17-6B35-2B18-7F1B-DD8F63FC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6E2B-37ED-1940-64D5-3D05045C0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2236C-C627-10D3-FB36-31793DC5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7636A-5DDB-CE23-3092-FA355E325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C3B38-8A74-4151-8592-ADE11A3055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36EAB-843B-BB4A-4C5A-1CAB175ED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C0FF6-7387-A43E-B7B9-3C939E180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7B38C-BC3C-AF1E-4063-C95CDC8CF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4A090-7B79-BA56-7736-AA6086AC0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C3B38-8A74-4151-8592-ADE11A3055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867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3889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1826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7649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310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1647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4194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363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00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864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8B45B5-F550-409A-8DA0-302D5B9A5D29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02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51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351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AA1B6-D284-B94B-8066-EA9E0C13E4F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44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B8A90-2575-44E6-AC25-E1AF30ED47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92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574348"/>
            <a:ext cx="10515600" cy="1574157"/>
          </a:xfrm>
        </p:spPr>
        <p:txBody>
          <a:bodyPr anchor="b">
            <a:noAutofit/>
          </a:bodyPr>
          <a:lstStyle>
            <a:lvl1pPr algn="ctr">
              <a:defRPr sz="5400" baseline="0">
                <a:solidFill>
                  <a:srgbClr val="CF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3271054" y="3402956"/>
            <a:ext cx="5649892" cy="1215342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姓名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6214112"/>
            <a:ext cx="3341225" cy="37736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lvl="0"/>
            <a:r>
              <a:rPr lang="en-US" altLang="zh-CN" dirty="0"/>
              <a:t>November</a:t>
            </a:r>
            <a:r>
              <a:rPr lang="zh-CN" altLang="en-US" dirty="0"/>
              <a:t> </a:t>
            </a:r>
            <a:r>
              <a:rPr lang="en-US" altLang="zh-CN" dirty="0"/>
              <a:t>14@Shanghai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7526883" y="5740931"/>
            <a:ext cx="3148737" cy="816678"/>
            <a:chOff x="342591" y="6162951"/>
            <a:chExt cx="1775205" cy="4229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70696" l="0" r="29516"/>
                      </a14:imgEffect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rcRect r="70186" b="29243"/>
            <a:stretch/>
          </p:blipFill>
          <p:spPr>
            <a:xfrm>
              <a:off x="342591" y="6162951"/>
              <a:ext cx="470767" cy="420329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793841" y="6177937"/>
              <a:ext cx="1278468" cy="3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Comic Sans MS" panose="030F0702030302020204" pitchFamily="66" charset="0"/>
                </a:rPr>
                <a:t>PACMAN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93840" y="6426536"/>
              <a:ext cx="1323956" cy="15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latin typeface="+mn-lt"/>
                </a:rPr>
                <a:t>pacman.cs.tsinghua.edu.cn</a:t>
              </a:r>
              <a:endParaRPr lang="zh-CN" altLang="en-US" sz="1400" i="1" dirty="0">
                <a:latin typeface="+mn-lt"/>
              </a:endParaRPr>
            </a:p>
          </p:txBody>
        </p:sp>
      </p:grpSp>
      <p:pic>
        <p:nvPicPr>
          <p:cNvPr id="10" name="Picture 2" descr="http://gf.aia.edu.cn/uploads/allimg/130723/1254301444-0.jpg">
            <a:extLst>
              <a:ext uri="{FF2B5EF4-FFF2-40B4-BE49-F238E27FC236}">
                <a16:creationId xmlns:a16="http://schemas.microsoft.com/office/drawing/2014/main" id="{B5B3AC8E-2A31-964E-A5DA-2A540FAABB12}"/>
              </a:ext>
            </a:extLst>
          </p:cNvPr>
          <p:cNvPicPr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198" y="552743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462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gf.aia.edu.cn/uploads/allimg/130723/1254301444-0.jpg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252" r="6817" b="29047"/>
          <a:stretch/>
        </p:blipFill>
        <p:spPr bwMode="auto">
          <a:xfrm>
            <a:off x="10109199" y="5113867"/>
            <a:ext cx="2075079" cy="155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426" y="414871"/>
            <a:ext cx="10741377" cy="665091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2426" y="1250067"/>
            <a:ext cx="10741377" cy="5057601"/>
          </a:xfrm>
        </p:spPr>
        <p:txBody>
          <a:bodyPr/>
          <a:lstStyle>
            <a:lvl1pPr marL="228594" indent="-228594"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" panose="020B0503020204020204" pitchFamily="34" charset="-122"/>
              </a:defRPr>
            </a:lvl1pPr>
            <a:lvl2pPr marL="685783" indent="-228594"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</a:defRPr>
            </a:lvl2pPr>
            <a:lvl3pPr marL="1142971" indent="-228594"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</a:defRPr>
            </a:lvl3pPr>
            <a:lvl4pPr marL="1600160" indent="-228594"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</a:defRPr>
            </a:lvl4pPr>
            <a:lvl5pPr marL="2057349" indent="-228594"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</a:defRPr>
            </a:lvl5pPr>
          </a:lstStyle>
          <a:p>
            <a:pPr lvl="0"/>
            <a:r>
              <a:rPr lang="en-US" altLang="zh-CN" dirty="0"/>
              <a:t>Click</a:t>
            </a:r>
            <a:endParaRPr lang="zh-CN" altLang="en-US" dirty="0"/>
          </a:p>
          <a:p>
            <a:pPr lvl="1"/>
            <a:r>
              <a:rPr lang="en-US" altLang="zh-CN" dirty="0"/>
              <a:t>click</a:t>
            </a:r>
            <a:endParaRPr lang="zh-CN" altLang="en-US" dirty="0"/>
          </a:p>
          <a:p>
            <a:pPr lvl="2"/>
            <a:r>
              <a:rPr lang="en-US" altLang="zh-CN" dirty="0"/>
              <a:t>click</a:t>
            </a:r>
            <a:endParaRPr lang="zh-CN" altLang="en-US" dirty="0"/>
          </a:p>
          <a:p>
            <a:pPr lvl="3"/>
            <a:r>
              <a:rPr lang="en-US" altLang="zh-CN" dirty="0"/>
              <a:t>click</a:t>
            </a:r>
            <a:endParaRPr lang="zh-CN" altLang="en-US" dirty="0"/>
          </a:p>
          <a:p>
            <a:pPr lvl="4"/>
            <a:r>
              <a:rPr lang="en-US" dirty="0"/>
              <a:t>click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5200" y="6618588"/>
            <a:ext cx="1066800" cy="206049"/>
          </a:xfrm>
          <a:prstGeom prst="rect">
            <a:avLst/>
          </a:prstGeom>
        </p:spPr>
        <p:txBody>
          <a:bodyPr/>
          <a:lstStyle>
            <a:lvl1pPr>
              <a:defRPr lang="zh-CN" alt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1815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426" y="414871"/>
            <a:ext cx="10741377" cy="665091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5200" y="6618588"/>
            <a:ext cx="1066800" cy="206049"/>
          </a:xfrm>
          <a:prstGeom prst="rect">
            <a:avLst/>
          </a:prstGeom>
        </p:spPr>
        <p:txBody>
          <a:bodyPr/>
          <a:lstStyle>
            <a:lvl1pPr>
              <a:defRPr lang="zh-CN" alt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2" descr="http://gf.aia.edu.cn/uploads/allimg/130723/1254301444-0.jpg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252" r="6817" b="29047"/>
          <a:stretch/>
        </p:blipFill>
        <p:spPr bwMode="auto">
          <a:xfrm>
            <a:off x="10109199" y="5113867"/>
            <a:ext cx="2075079" cy="155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203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工作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gf.aia.edu.cn/uploads/allimg/130723/1254301444-0.jpg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1" t="33838" r="498" b="255"/>
          <a:stretch/>
        </p:blipFill>
        <p:spPr bwMode="auto">
          <a:xfrm>
            <a:off x="0" y="84097"/>
            <a:ext cx="2709333" cy="21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651322" y="2030631"/>
            <a:ext cx="9749045" cy="984250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zh-CN" altLang="en-US" dirty="0"/>
              <a:t>工作标题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2785533" y="3091082"/>
            <a:ext cx="8614834" cy="19605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zh-CN" altLang="en-US" dirty="0"/>
              <a:t>工作简介</a:t>
            </a:r>
          </a:p>
        </p:txBody>
      </p:sp>
    </p:spTree>
    <p:extLst>
      <p:ext uri="{BB962C8B-B14F-4D97-AF65-F5344CB8AC3E}">
        <p14:creationId xmlns:p14="http://schemas.microsoft.com/office/powerpoint/2010/main" val="409580479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gf.aia.edu.cn/uploads/allimg/130723/1254301444-0.jpg"/>
          <p:cNvPicPr>
            <a:picLocks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33579" r="25458"/>
          <a:stretch/>
        </p:blipFill>
        <p:spPr bwMode="auto">
          <a:xfrm>
            <a:off x="9821333" y="86809"/>
            <a:ext cx="2362950" cy="213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1850147" y="2704027"/>
            <a:ext cx="9084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黑体" panose="02010609060101010101" pitchFamily="49" charset="-122"/>
                <a:ea typeface="黑体" panose="02010609060101010101" pitchFamily="49" charset="-122"/>
              </a:rPr>
              <a:t>谢谢！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8658" y="5740931"/>
            <a:ext cx="3273222" cy="816678"/>
            <a:chOff x="342591" y="6162951"/>
            <a:chExt cx="1729718" cy="42299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70696" l="0" r="29516"/>
                      </a14:imgEffect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rcRect r="70186" b="29243"/>
            <a:stretch/>
          </p:blipFill>
          <p:spPr>
            <a:xfrm>
              <a:off x="342591" y="6162951"/>
              <a:ext cx="470767" cy="42032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793841" y="6177937"/>
              <a:ext cx="1278468" cy="33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Comic Sans MS" panose="030F0702030302020204" pitchFamily="66" charset="0"/>
                </a:rPr>
                <a:t>PACMAN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93841" y="6426536"/>
              <a:ext cx="1252168" cy="15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latin typeface="+mn-lt"/>
                </a:rPr>
                <a:t>pacman.cs.tsinghua.edu.cn</a:t>
              </a:r>
              <a:endParaRPr lang="zh-CN" altLang="en-US" sz="1400" i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09593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99611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FA7D-8B48-EF44-ADB8-AEA82460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4966D-DD34-744D-9EEC-5A3459CD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19C226-1EFE-4749-8D86-FB635237C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5409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fld id="{B483C3EE-4F2C-A94E-8229-ED6243AB29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0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3978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671737"/>
            <a:ext cx="12192000" cy="1862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矩形 11"/>
          <p:cNvSpPr/>
          <p:nvPr/>
        </p:nvSpPr>
        <p:spPr>
          <a:xfrm>
            <a:off x="0" y="-16932"/>
            <a:ext cx="12192000" cy="101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5201" y="6618588"/>
            <a:ext cx="920188" cy="206049"/>
          </a:xfrm>
          <a:prstGeom prst="rect">
            <a:avLst/>
          </a:prstGeom>
        </p:spPr>
        <p:txBody>
          <a:bodyPr/>
          <a:lstStyle>
            <a:lvl1pPr>
              <a:defRPr lang="zh-CN" altLang="en-US" sz="1200" kern="1200" smtClean="0">
                <a:solidFill>
                  <a:schemeClr val="bg1"/>
                </a:solidFill>
                <a:latin typeface="+mn-lt"/>
                <a:ea typeface="华文仿宋" panose="02010600040101010101" pitchFamily="2" charset="-122"/>
                <a:cs typeface="+mn-cs"/>
              </a:defRPr>
            </a:lvl1pPr>
          </a:lstStyle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F7F3E9-B5BA-479D-B617-C186F7F60D99}"/>
              </a:ext>
            </a:extLst>
          </p:cNvPr>
          <p:cNvSpPr txBox="1"/>
          <p:nvPr/>
        </p:nvSpPr>
        <p:spPr>
          <a:xfrm>
            <a:off x="330199" y="6626370"/>
            <a:ext cx="2691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Grand Challenges</a:t>
            </a:r>
            <a:r>
              <a:rPr lang="zh-CN" altLang="en-US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@</a:t>
            </a:r>
            <a:r>
              <a:rPr lang="zh-CN" altLang="en-US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FAISys</a:t>
            </a:r>
            <a:r>
              <a:rPr lang="en-US" altLang="zh-CN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 2025</a:t>
            </a:r>
            <a:endParaRPr lang="zh-CN" altLang="en-US" sz="1200" dirty="0">
              <a:solidFill>
                <a:schemeClr val="bg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93354F-A4A7-394D-8D19-95D56F375BE1}"/>
              </a:ext>
            </a:extLst>
          </p:cNvPr>
          <p:cNvSpPr txBox="1"/>
          <p:nvPr userDrawn="1"/>
        </p:nvSpPr>
        <p:spPr>
          <a:xfrm>
            <a:off x="5758180" y="6626370"/>
            <a:ext cx="253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 err="1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Jidong</a:t>
            </a:r>
            <a:r>
              <a:rPr lang="zh-CN" altLang="en-US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Zhai</a:t>
            </a:r>
            <a:r>
              <a:rPr lang="zh-CN" altLang="en-US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-</a:t>
            </a:r>
            <a:r>
              <a:rPr lang="zh-CN" altLang="en-US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Tsinghua</a:t>
            </a:r>
            <a:r>
              <a:rPr lang="zh-CN" altLang="en-US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+mn-lt"/>
                <a:ea typeface="华文楷体" panose="02010600040101010101" pitchFamily="2" charset="-122"/>
              </a:rPr>
              <a:t>University</a:t>
            </a:r>
            <a:endParaRPr lang="zh-CN" altLang="en-US" sz="1200" dirty="0">
              <a:solidFill>
                <a:schemeClr val="bg1"/>
              </a:solidFill>
              <a:latin typeface="+mn-lt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86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5" r:id="rId7"/>
    <p:sldLayoutId id="2147483696" r:id="rId8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 Light" panose="020B0502040204020203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notesSlide" Target="../notesSlides/notesSlide35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0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"/><Relationship Id="rId13" Type="http://schemas.microsoft.com/office/2007/relationships/hdphoto" Target="../media/hdphoto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tif"/><Relationship Id="rId12" Type="http://schemas.openxmlformats.org/officeDocument/2006/relationships/image" Target="../media/image80.png"/><Relationship Id="rId2" Type="http://schemas.openxmlformats.org/officeDocument/2006/relationships/tags" Target="../tags/tag42.xml"/><Relationship Id="rId16" Type="http://schemas.openxmlformats.org/officeDocument/2006/relationships/image" Target="../media/image83.jpeg"/><Relationship Id="rId1" Type="http://schemas.openxmlformats.org/officeDocument/2006/relationships/tags" Target="../tags/tag41.xml"/><Relationship Id="rId6" Type="http://schemas.openxmlformats.org/officeDocument/2006/relationships/image" Target="../media/image74.tif"/><Relationship Id="rId11" Type="http://schemas.openxmlformats.org/officeDocument/2006/relationships/image" Target="../media/image79.png"/><Relationship Id="rId5" Type="http://schemas.openxmlformats.org/officeDocument/2006/relationships/image" Target="../media/image73.tif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image" Target="../media/image72.tif"/><Relationship Id="rId9" Type="http://schemas.openxmlformats.org/officeDocument/2006/relationships/image" Target="../media/image77.tif"/><Relationship Id="rId1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83.jpe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tiff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tiff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00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EBAD5-3500-F5F7-0401-F5F3286A4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91966"/>
            <a:ext cx="10515600" cy="1574157"/>
          </a:xfrm>
        </p:spPr>
        <p:txBody>
          <a:bodyPr/>
          <a:lstStyle/>
          <a:p>
            <a:r>
              <a:rPr kumimoji="1" lang="en-US" altLang="zh-CN" sz="5200" b="1" dirty="0"/>
              <a:t>Challenges for AI Compiler</a:t>
            </a:r>
            <a:endParaRPr kumimoji="1" lang="zh-CN" altLang="en-US" sz="5200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5E79DB-814B-3050-B283-0A922A646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70613" y="3753039"/>
            <a:ext cx="8403220" cy="1574157"/>
          </a:xfrm>
        </p:spPr>
        <p:txBody>
          <a:bodyPr/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Jidong Zhai</a:t>
            </a:r>
          </a:p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Tsinghua University</a:t>
            </a:r>
            <a:endParaRPr kumimoji="1"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A5332CF-6477-3440-8721-005D553D30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" altLang="zh-CN" dirty="0"/>
              <a:t>November 14@Hong Kong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918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3400F-892F-47AC-B2ED-FE71482C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Challenge-2 Dynamic </a:t>
            </a:r>
            <a:r>
              <a:rPr lang="en-US" altLang="zh-CN" dirty="0"/>
              <a:t>Patterns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30322-9F46-4F82-B9F2-6FEE7406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Operators </a:t>
            </a:r>
            <a:r>
              <a:rPr lang="en-US" b="1" dirty="0">
                <a:solidFill>
                  <a:srgbClr val="C00000"/>
                </a:solidFill>
              </a:rPr>
              <a:t>may be changed </a:t>
            </a:r>
            <a:r>
              <a:rPr lang="en-US" dirty="0"/>
              <a:t>during the execution</a:t>
            </a:r>
          </a:p>
          <a:p>
            <a:pPr lvl="1"/>
            <a:r>
              <a:rPr lang="en-US" dirty="0"/>
              <a:t>E.g., diffusion model uses different LORA adapters to generate image</a:t>
            </a:r>
            <a:r>
              <a:rPr lang="en-US" altLang="zh-CN" dirty="0"/>
              <a:t>s</a:t>
            </a:r>
            <a:r>
              <a:rPr lang="en-US" dirty="0"/>
              <a:t> with different styles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BE0D02-9032-4DF7-BD90-E7EDB655C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8342" y="6618588"/>
            <a:ext cx="1066800" cy="206049"/>
          </a:xfrm>
        </p:spPr>
        <p:txBody>
          <a:bodyPr/>
          <a:lstStyle/>
          <a:p>
            <a:fld id="{A20E5029-513D-4C5A-B99E-82F8E1FDD8A9}" type="slidenum">
              <a:rPr lang="en-US" smtClean="0"/>
              <a:t>10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15A183-9DD8-41E1-8A38-93ADE89DF7E8}"/>
              </a:ext>
            </a:extLst>
          </p:cNvPr>
          <p:cNvSpPr txBox="1"/>
          <p:nvPr/>
        </p:nvSpPr>
        <p:spPr>
          <a:xfrm>
            <a:off x="853337" y="3005769"/>
            <a:ext cx="461645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Diffusion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...):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lora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.layers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lora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F5B1F104-0A22-4275-ADB9-9977873722F6}"/>
              </a:ext>
            </a:extLst>
          </p:cNvPr>
          <p:cNvGrpSpPr/>
          <p:nvPr/>
        </p:nvGrpSpPr>
        <p:grpSpPr>
          <a:xfrm>
            <a:off x="6178544" y="2632581"/>
            <a:ext cx="5092712" cy="457200"/>
            <a:chOff x="6178544" y="2777361"/>
            <a:chExt cx="5092712" cy="457200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AFB2332-8EB3-44E0-AA81-6F83132349CB}"/>
                </a:ext>
              </a:extLst>
            </p:cNvPr>
            <p:cNvSpPr/>
            <p:nvPr/>
          </p:nvSpPr>
          <p:spPr>
            <a:xfrm>
              <a:off x="6654799" y="2777361"/>
              <a:ext cx="838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layer1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34BFE0A-880C-44B3-915C-29ADF6740964}"/>
                </a:ext>
              </a:extLst>
            </p:cNvPr>
            <p:cNvSpPr/>
            <p:nvPr/>
          </p:nvSpPr>
          <p:spPr>
            <a:xfrm>
              <a:off x="8305800" y="2777361"/>
              <a:ext cx="838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layer2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1AB9C4B6-6D4E-410E-BAE0-CCD4E97E138A}"/>
                </a:ext>
              </a:extLst>
            </p:cNvPr>
            <p:cNvSpPr/>
            <p:nvPr/>
          </p:nvSpPr>
          <p:spPr>
            <a:xfrm>
              <a:off x="9956801" y="2777361"/>
              <a:ext cx="838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layer3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059EC572-408D-4EA0-B5DB-410C8823E90D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6178544" y="3005961"/>
              <a:ext cx="4762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7E2A3513-0315-472E-99AD-D08549A410FB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10795001" y="3005961"/>
              <a:ext cx="4762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6D8FFFF7-1FCF-4FCD-A56A-5E3977F1D16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>
              <a:off x="7492999" y="3005961"/>
              <a:ext cx="812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0D686451-38DD-415D-8554-E32233D177FC}"/>
                </a:ext>
              </a:extLst>
            </p:cNvPr>
            <p:cNvCxnSpPr>
              <a:cxnSpLocks/>
              <a:stCxn id="53" idx="6"/>
              <a:endCxn id="54" idx="2"/>
            </p:cNvCxnSpPr>
            <p:nvPr/>
          </p:nvCxnSpPr>
          <p:spPr>
            <a:xfrm>
              <a:off x="9144000" y="3005961"/>
              <a:ext cx="812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522D8909-B45E-456B-B1FD-50008F7C8FAC}"/>
              </a:ext>
            </a:extLst>
          </p:cNvPr>
          <p:cNvSpPr txBox="1"/>
          <p:nvPr/>
        </p:nvSpPr>
        <p:spPr>
          <a:xfrm>
            <a:off x="1602807" y="5443008"/>
            <a:ext cx="230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Diffusion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endParaRPr lang="en-US" sz="24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08791EA-615D-4889-9C8A-D4B3624E71CC}"/>
              </a:ext>
            </a:extLst>
          </p:cNvPr>
          <p:cNvSpPr txBox="1"/>
          <p:nvPr/>
        </p:nvSpPr>
        <p:spPr>
          <a:xfrm>
            <a:off x="6775445" y="5904673"/>
            <a:ext cx="3441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Potential operator graphs</a:t>
            </a:r>
            <a:endParaRPr lang="en-US" sz="2400" dirty="0"/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FBCA73B1-F13E-46EC-8017-CA4B85535CCD}"/>
              </a:ext>
            </a:extLst>
          </p:cNvPr>
          <p:cNvGrpSpPr/>
          <p:nvPr/>
        </p:nvGrpSpPr>
        <p:grpSpPr>
          <a:xfrm>
            <a:off x="5911128" y="3513962"/>
            <a:ext cx="5360128" cy="939651"/>
            <a:chOff x="5911128" y="3513962"/>
            <a:chExt cx="5360128" cy="93965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4060443-73AA-41D1-B440-417C4DC7EC8A}"/>
                </a:ext>
              </a:extLst>
            </p:cNvPr>
            <p:cNvSpPr/>
            <p:nvPr/>
          </p:nvSpPr>
          <p:spPr>
            <a:xfrm>
              <a:off x="6654799" y="3513962"/>
              <a:ext cx="838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layer1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1B9E112-2186-401B-B810-AD6628B3AAA5}"/>
                </a:ext>
              </a:extLst>
            </p:cNvPr>
            <p:cNvSpPr/>
            <p:nvPr/>
          </p:nvSpPr>
          <p:spPr>
            <a:xfrm>
              <a:off x="8305800" y="3513962"/>
              <a:ext cx="838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layer2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9F7E0BD-B557-4028-BC1F-B37AF162996F}"/>
                </a:ext>
              </a:extLst>
            </p:cNvPr>
            <p:cNvSpPr/>
            <p:nvPr/>
          </p:nvSpPr>
          <p:spPr>
            <a:xfrm>
              <a:off x="9956801" y="3513962"/>
              <a:ext cx="838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layer3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流程图: 手动操作 17">
              <a:extLst>
                <a:ext uri="{FF2B5EF4-FFF2-40B4-BE49-F238E27FC236}">
                  <a16:creationId xmlns:a16="http://schemas.microsoft.com/office/drawing/2014/main" id="{A45DAAAF-52F1-4888-AD2E-4E476C18EB69}"/>
                </a:ext>
              </a:extLst>
            </p:cNvPr>
            <p:cNvSpPr/>
            <p:nvPr/>
          </p:nvSpPr>
          <p:spPr>
            <a:xfrm rot="16200000">
              <a:off x="6845300" y="3996413"/>
              <a:ext cx="457201" cy="457200"/>
            </a:xfrm>
            <a:prstGeom prst="flowChartManualOpera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lora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23AC6FE-BAF1-4683-A998-C06D2981DFA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198478" y="3742562"/>
              <a:ext cx="456321" cy="53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D48B722-2167-49A0-872D-001BA820ACF3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10795001" y="3742562"/>
              <a:ext cx="4762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34CE633-E2F9-4626-AD4B-F86840B6EED0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7492999" y="3742562"/>
              <a:ext cx="812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DB3AE97D-47D8-4D88-BFF7-0AD44AA01CB7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9144000" y="3742562"/>
              <a:ext cx="812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连接符: 肘形 78">
              <a:extLst>
                <a:ext uri="{FF2B5EF4-FFF2-40B4-BE49-F238E27FC236}">
                  <a16:creationId xmlns:a16="http://schemas.microsoft.com/office/drawing/2014/main" id="{963D1A74-FDF6-490D-A893-E136BAFBCEFF}"/>
                </a:ext>
              </a:extLst>
            </p:cNvPr>
            <p:cNvCxnSpPr>
              <a:cxnSpLocks/>
              <a:stCxn id="18" idx="2"/>
              <a:endCxn id="114" idx="4"/>
            </p:cNvCxnSpPr>
            <p:nvPr/>
          </p:nvCxnSpPr>
          <p:spPr>
            <a:xfrm flipV="1">
              <a:off x="7302501" y="3816086"/>
              <a:ext cx="315871" cy="40892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连接符: 肘形 91">
              <a:extLst>
                <a:ext uri="{FF2B5EF4-FFF2-40B4-BE49-F238E27FC236}">
                  <a16:creationId xmlns:a16="http://schemas.microsoft.com/office/drawing/2014/main" id="{9D86B67E-89AE-4BC9-98FA-EE165490E01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198478" y="3747944"/>
              <a:ext cx="646823" cy="477069"/>
            </a:xfrm>
            <a:prstGeom prst="bentConnector3">
              <a:avLst>
                <a:gd name="adj1" fmla="val 4153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流程图: 或者 113">
              <a:extLst>
                <a:ext uri="{FF2B5EF4-FFF2-40B4-BE49-F238E27FC236}">
                  <a16:creationId xmlns:a16="http://schemas.microsoft.com/office/drawing/2014/main" id="{A7CBC19A-EB95-4C6F-8C64-9E00252353C9}"/>
                </a:ext>
              </a:extLst>
            </p:cNvPr>
            <p:cNvSpPr/>
            <p:nvPr/>
          </p:nvSpPr>
          <p:spPr>
            <a:xfrm>
              <a:off x="7553246" y="3671975"/>
              <a:ext cx="130251" cy="144111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70F93069-4500-4CE2-AA18-35CA16E2C734}"/>
                </a:ext>
              </a:extLst>
            </p:cNvPr>
            <p:cNvSpPr/>
            <p:nvPr/>
          </p:nvSpPr>
          <p:spPr>
            <a:xfrm>
              <a:off x="5911128" y="3897018"/>
              <a:ext cx="287350" cy="33685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流程图: 手动操作 138">
              <a:extLst>
                <a:ext uri="{FF2B5EF4-FFF2-40B4-BE49-F238E27FC236}">
                  <a16:creationId xmlns:a16="http://schemas.microsoft.com/office/drawing/2014/main" id="{68294BC1-9FFF-42C1-BF94-2ED46FB40379}"/>
                </a:ext>
              </a:extLst>
            </p:cNvPr>
            <p:cNvSpPr/>
            <p:nvPr/>
          </p:nvSpPr>
          <p:spPr>
            <a:xfrm rot="16200000">
              <a:off x="8496301" y="3991130"/>
              <a:ext cx="457201" cy="457200"/>
            </a:xfrm>
            <a:prstGeom prst="flowChartManualOpera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lora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连接符: 肘形 140">
              <a:extLst>
                <a:ext uri="{FF2B5EF4-FFF2-40B4-BE49-F238E27FC236}">
                  <a16:creationId xmlns:a16="http://schemas.microsoft.com/office/drawing/2014/main" id="{BC715147-FA94-46F9-9B24-E281515B106F}"/>
                </a:ext>
              </a:extLst>
            </p:cNvPr>
            <p:cNvCxnSpPr>
              <a:cxnSpLocks/>
              <a:stCxn id="139" idx="2"/>
              <a:endCxn id="143" idx="4"/>
            </p:cNvCxnSpPr>
            <p:nvPr/>
          </p:nvCxnSpPr>
          <p:spPr>
            <a:xfrm flipV="1">
              <a:off x="8953502" y="3810803"/>
              <a:ext cx="315871" cy="40892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连接符: 肘形 141">
              <a:extLst>
                <a:ext uri="{FF2B5EF4-FFF2-40B4-BE49-F238E27FC236}">
                  <a16:creationId xmlns:a16="http://schemas.microsoft.com/office/drawing/2014/main" id="{D9DCEA7C-8E9E-4991-A29B-A6FE580F9E29}"/>
                </a:ext>
              </a:extLst>
            </p:cNvPr>
            <p:cNvCxnSpPr>
              <a:cxnSpLocks/>
              <a:stCxn id="114" idx="6"/>
              <a:endCxn id="139" idx="0"/>
            </p:cNvCxnSpPr>
            <p:nvPr/>
          </p:nvCxnSpPr>
          <p:spPr>
            <a:xfrm>
              <a:off x="7683497" y="3744031"/>
              <a:ext cx="812805" cy="47569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流程图: 或者 142">
              <a:extLst>
                <a:ext uri="{FF2B5EF4-FFF2-40B4-BE49-F238E27FC236}">
                  <a16:creationId xmlns:a16="http://schemas.microsoft.com/office/drawing/2014/main" id="{396DF95E-BC3F-41B4-8338-09034650B537}"/>
                </a:ext>
              </a:extLst>
            </p:cNvPr>
            <p:cNvSpPr/>
            <p:nvPr/>
          </p:nvSpPr>
          <p:spPr>
            <a:xfrm>
              <a:off x="9204247" y="3666692"/>
              <a:ext cx="130251" cy="144111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流程图: 手动操作 145">
              <a:extLst>
                <a:ext uri="{FF2B5EF4-FFF2-40B4-BE49-F238E27FC236}">
                  <a16:creationId xmlns:a16="http://schemas.microsoft.com/office/drawing/2014/main" id="{0153554B-B3BB-4742-8CF6-B1C6AFDCDD42}"/>
                </a:ext>
              </a:extLst>
            </p:cNvPr>
            <p:cNvSpPr/>
            <p:nvPr/>
          </p:nvSpPr>
          <p:spPr>
            <a:xfrm rot="16200000">
              <a:off x="10148184" y="3993116"/>
              <a:ext cx="457201" cy="457200"/>
            </a:xfrm>
            <a:prstGeom prst="flowChartManualOpera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lora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连接符: 肘形 147">
              <a:extLst>
                <a:ext uri="{FF2B5EF4-FFF2-40B4-BE49-F238E27FC236}">
                  <a16:creationId xmlns:a16="http://schemas.microsoft.com/office/drawing/2014/main" id="{4E6B3E87-B6E1-424B-A40E-B1D2F6282E14}"/>
                </a:ext>
              </a:extLst>
            </p:cNvPr>
            <p:cNvCxnSpPr>
              <a:cxnSpLocks/>
              <a:stCxn id="146" idx="2"/>
              <a:endCxn id="150" idx="4"/>
            </p:cNvCxnSpPr>
            <p:nvPr/>
          </p:nvCxnSpPr>
          <p:spPr>
            <a:xfrm flipV="1">
              <a:off x="10605385" y="3812789"/>
              <a:ext cx="315871" cy="40892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连接符: 肘形 148">
              <a:extLst>
                <a:ext uri="{FF2B5EF4-FFF2-40B4-BE49-F238E27FC236}">
                  <a16:creationId xmlns:a16="http://schemas.microsoft.com/office/drawing/2014/main" id="{8CA07DF5-6ED8-4800-8EDC-AF1286314ED9}"/>
                </a:ext>
              </a:extLst>
            </p:cNvPr>
            <p:cNvCxnSpPr>
              <a:cxnSpLocks/>
              <a:stCxn id="143" idx="6"/>
              <a:endCxn id="146" idx="0"/>
            </p:cNvCxnSpPr>
            <p:nvPr/>
          </p:nvCxnSpPr>
          <p:spPr>
            <a:xfrm>
              <a:off x="9334498" y="3738748"/>
              <a:ext cx="813687" cy="48296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流程图: 或者 149">
              <a:extLst>
                <a:ext uri="{FF2B5EF4-FFF2-40B4-BE49-F238E27FC236}">
                  <a16:creationId xmlns:a16="http://schemas.microsoft.com/office/drawing/2014/main" id="{A3B9B64E-225A-4261-9729-0A22900D81C1}"/>
                </a:ext>
              </a:extLst>
            </p:cNvPr>
            <p:cNvSpPr/>
            <p:nvPr/>
          </p:nvSpPr>
          <p:spPr>
            <a:xfrm>
              <a:off x="10856130" y="3668678"/>
              <a:ext cx="130251" cy="144111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F66FFB0-E86C-471C-9F7B-4605FE90287B}"/>
              </a:ext>
            </a:extLst>
          </p:cNvPr>
          <p:cNvGrpSpPr/>
          <p:nvPr/>
        </p:nvGrpSpPr>
        <p:grpSpPr>
          <a:xfrm>
            <a:off x="5911128" y="4847823"/>
            <a:ext cx="5360128" cy="939651"/>
            <a:chOff x="5911128" y="3513962"/>
            <a:chExt cx="5360128" cy="939651"/>
          </a:xfrm>
        </p:grpSpPr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8644D4C5-122F-47F0-BD0A-45695A509203}"/>
                </a:ext>
              </a:extLst>
            </p:cNvPr>
            <p:cNvSpPr/>
            <p:nvPr/>
          </p:nvSpPr>
          <p:spPr>
            <a:xfrm>
              <a:off x="6654799" y="3513962"/>
              <a:ext cx="838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layer1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BC65C589-5615-47DE-98DA-A6046B171CB4}"/>
                </a:ext>
              </a:extLst>
            </p:cNvPr>
            <p:cNvSpPr/>
            <p:nvPr/>
          </p:nvSpPr>
          <p:spPr>
            <a:xfrm>
              <a:off x="8305800" y="3513962"/>
              <a:ext cx="838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layer2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ABFFB182-18CC-4799-B925-39786C24CFE1}"/>
                </a:ext>
              </a:extLst>
            </p:cNvPr>
            <p:cNvSpPr/>
            <p:nvPr/>
          </p:nvSpPr>
          <p:spPr>
            <a:xfrm>
              <a:off x="9956801" y="3513962"/>
              <a:ext cx="838200" cy="4572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layer3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菱形 157">
              <a:extLst>
                <a:ext uri="{FF2B5EF4-FFF2-40B4-BE49-F238E27FC236}">
                  <a16:creationId xmlns:a16="http://schemas.microsoft.com/office/drawing/2014/main" id="{01F1CEF1-13E2-465F-BD8C-C92274E170CE}"/>
                </a:ext>
              </a:extLst>
            </p:cNvPr>
            <p:cNvSpPr/>
            <p:nvPr/>
          </p:nvSpPr>
          <p:spPr>
            <a:xfrm rot="16200000">
              <a:off x="6845300" y="3996413"/>
              <a:ext cx="457201" cy="457200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lora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E830A0DF-3A04-4F9C-A42F-DFC33C6FDA65}"/>
                </a:ext>
              </a:extLst>
            </p:cNvPr>
            <p:cNvCxnSpPr>
              <a:cxnSpLocks/>
              <a:endCxn id="155" idx="2"/>
            </p:cNvCxnSpPr>
            <p:nvPr/>
          </p:nvCxnSpPr>
          <p:spPr>
            <a:xfrm flipV="1">
              <a:off x="6198478" y="3742562"/>
              <a:ext cx="456321" cy="53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293611A6-CB96-44A6-9EA3-612E1C1DCE44}"/>
                </a:ext>
              </a:extLst>
            </p:cNvPr>
            <p:cNvCxnSpPr>
              <a:cxnSpLocks/>
              <a:stCxn id="157" idx="6"/>
            </p:cNvCxnSpPr>
            <p:nvPr/>
          </p:nvCxnSpPr>
          <p:spPr>
            <a:xfrm>
              <a:off x="10795001" y="3742562"/>
              <a:ext cx="4762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A1B1E74B-BC4C-4769-A235-0821DB25D3F2}"/>
                </a:ext>
              </a:extLst>
            </p:cNvPr>
            <p:cNvCxnSpPr>
              <a:cxnSpLocks/>
              <a:stCxn id="155" idx="6"/>
              <a:endCxn id="156" idx="2"/>
            </p:cNvCxnSpPr>
            <p:nvPr/>
          </p:nvCxnSpPr>
          <p:spPr>
            <a:xfrm>
              <a:off x="7492999" y="3742562"/>
              <a:ext cx="812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0791D190-1735-4823-9F7C-E76E653B42ED}"/>
                </a:ext>
              </a:extLst>
            </p:cNvPr>
            <p:cNvCxnSpPr>
              <a:cxnSpLocks/>
              <a:stCxn id="156" idx="6"/>
              <a:endCxn id="157" idx="2"/>
            </p:cNvCxnSpPr>
            <p:nvPr/>
          </p:nvCxnSpPr>
          <p:spPr>
            <a:xfrm>
              <a:off x="9144000" y="3742562"/>
              <a:ext cx="8128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连接符: 肘形 162">
              <a:extLst>
                <a:ext uri="{FF2B5EF4-FFF2-40B4-BE49-F238E27FC236}">
                  <a16:creationId xmlns:a16="http://schemas.microsoft.com/office/drawing/2014/main" id="{C777D716-6FE4-426E-ADDE-1120B61C3DF3}"/>
                </a:ext>
              </a:extLst>
            </p:cNvPr>
            <p:cNvCxnSpPr>
              <a:cxnSpLocks/>
              <a:endCxn id="165" idx="4"/>
            </p:cNvCxnSpPr>
            <p:nvPr/>
          </p:nvCxnSpPr>
          <p:spPr>
            <a:xfrm flipV="1">
              <a:off x="7302501" y="3816086"/>
              <a:ext cx="315871" cy="40892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连接符: 肘形 163">
              <a:extLst>
                <a:ext uri="{FF2B5EF4-FFF2-40B4-BE49-F238E27FC236}">
                  <a16:creationId xmlns:a16="http://schemas.microsoft.com/office/drawing/2014/main" id="{FC6C1F17-DB90-4ED0-8D6C-98A13E5BE5AE}"/>
                </a:ext>
              </a:extLst>
            </p:cNvPr>
            <p:cNvCxnSpPr>
              <a:cxnSpLocks/>
            </p:cNvCxnSpPr>
            <p:nvPr/>
          </p:nvCxnSpPr>
          <p:spPr>
            <a:xfrm>
              <a:off x="6198478" y="3747944"/>
              <a:ext cx="646823" cy="477069"/>
            </a:xfrm>
            <a:prstGeom prst="bentConnector3">
              <a:avLst>
                <a:gd name="adj1" fmla="val 4153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流程图: 或者 164">
              <a:extLst>
                <a:ext uri="{FF2B5EF4-FFF2-40B4-BE49-F238E27FC236}">
                  <a16:creationId xmlns:a16="http://schemas.microsoft.com/office/drawing/2014/main" id="{48BCA996-14D5-42C9-93CD-F9AF7A075C10}"/>
                </a:ext>
              </a:extLst>
            </p:cNvPr>
            <p:cNvSpPr/>
            <p:nvPr/>
          </p:nvSpPr>
          <p:spPr>
            <a:xfrm>
              <a:off x="7553246" y="3671975"/>
              <a:ext cx="130251" cy="144111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F95FB257-4963-456F-9E0C-D40DBCEA2D8D}"/>
                </a:ext>
              </a:extLst>
            </p:cNvPr>
            <p:cNvSpPr/>
            <p:nvPr/>
          </p:nvSpPr>
          <p:spPr>
            <a:xfrm>
              <a:off x="5911128" y="3897018"/>
              <a:ext cx="287350" cy="33685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菱形 166">
              <a:extLst>
                <a:ext uri="{FF2B5EF4-FFF2-40B4-BE49-F238E27FC236}">
                  <a16:creationId xmlns:a16="http://schemas.microsoft.com/office/drawing/2014/main" id="{214083F3-2F1C-4901-8C2F-4DD8E198CB19}"/>
                </a:ext>
              </a:extLst>
            </p:cNvPr>
            <p:cNvSpPr/>
            <p:nvPr/>
          </p:nvSpPr>
          <p:spPr>
            <a:xfrm rot="16200000">
              <a:off x="8496301" y="3991130"/>
              <a:ext cx="457201" cy="457200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lora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连接符: 肘形 167">
              <a:extLst>
                <a:ext uri="{FF2B5EF4-FFF2-40B4-BE49-F238E27FC236}">
                  <a16:creationId xmlns:a16="http://schemas.microsoft.com/office/drawing/2014/main" id="{D82B479E-D902-4013-B447-96E99414CD39}"/>
                </a:ext>
              </a:extLst>
            </p:cNvPr>
            <p:cNvCxnSpPr>
              <a:cxnSpLocks/>
              <a:endCxn id="170" idx="4"/>
            </p:cNvCxnSpPr>
            <p:nvPr/>
          </p:nvCxnSpPr>
          <p:spPr>
            <a:xfrm flipV="1">
              <a:off x="8953502" y="3810803"/>
              <a:ext cx="315871" cy="40892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连接符: 肘形 168">
              <a:extLst>
                <a:ext uri="{FF2B5EF4-FFF2-40B4-BE49-F238E27FC236}">
                  <a16:creationId xmlns:a16="http://schemas.microsoft.com/office/drawing/2014/main" id="{2E201393-D535-42E0-AD72-5BB4354C7644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>
              <a:off x="7683497" y="3744031"/>
              <a:ext cx="812805" cy="47569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流程图: 或者 169">
              <a:extLst>
                <a:ext uri="{FF2B5EF4-FFF2-40B4-BE49-F238E27FC236}">
                  <a16:creationId xmlns:a16="http://schemas.microsoft.com/office/drawing/2014/main" id="{7F6E9955-3D11-407C-B901-62712355BC99}"/>
                </a:ext>
              </a:extLst>
            </p:cNvPr>
            <p:cNvSpPr/>
            <p:nvPr/>
          </p:nvSpPr>
          <p:spPr>
            <a:xfrm>
              <a:off x="9204247" y="3666692"/>
              <a:ext cx="130251" cy="144111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菱形 170">
              <a:extLst>
                <a:ext uri="{FF2B5EF4-FFF2-40B4-BE49-F238E27FC236}">
                  <a16:creationId xmlns:a16="http://schemas.microsoft.com/office/drawing/2014/main" id="{0EB36280-206A-455A-837F-1685B5BD6520}"/>
                </a:ext>
              </a:extLst>
            </p:cNvPr>
            <p:cNvSpPr/>
            <p:nvPr/>
          </p:nvSpPr>
          <p:spPr>
            <a:xfrm rot="16200000">
              <a:off x="10148184" y="3993116"/>
              <a:ext cx="457201" cy="457200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lora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2" name="连接符: 肘形 171">
              <a:extLst>
                <a:ext uri="{FF2B5EF4-FFF2-40B4-BE49-F238E27FC236}">
                  <a16:creationId xmlns:a16="http://schemas.microsoft.com/office/drawing/2014/main" id="{D21E68CC-7FC3-4DD4-AE37-91CB325C07DE}"/>
                </a:ext>
              </a:extLst>
            </p:cNvPr>
            <p:cNvCxnSpPr>
              <a:cxnSpLocks/>
              <a:endCxn id="174" idx="4"/>
            </p:cNvCxnSpPr>
            <p:nvPr/>
          </p:nvCxnSpPr>
          <p:spPr>
            <a:xfrm flipV="1">
              <a:off x="10605385" y="3812789"/>
              <a:ext cx="315871" cy="40892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连接符: 肘形 172">
              <a:extLst>
                <a:ext uri="{FF2B5EF4-FFF2-40B4-BE49-F238E27FC236}">
                  <a16:creationId xmlns:a16="http://schemas.microsoft.com/office/drawing/2014/main" id="{50592940-584C-42DF-80A3-250C6A686890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334498" y="3738748"/>
              <a:ext cx="813687" cy="48296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流程图: 或者 173">
              <a:extLst>
                <a:ext uri="{FF2B5EF4-FFF2-40B4-BE49-F238E27FC236}">
                  <a16:creationId xmlns:a16="http://schemas.microsoft.com/office/drawing/2014/main" id="{671DFA4D-D374-404B-8F3E-7AA372C207F5}"/>
                </a:ext>
              </a:extLst>
            </p:cNvPr>
            <p:cNvSpPr/>
            <p:nvPr/>
          </p:nvSpPr>
          <p:spPr>
            <a:xfrm>
              <a:off x="10856130" y="3668678"/>
              <a:ext cx="130251" cy="144111"/>
            </a:xfrm>
            <a:prstGeom prst="flowChar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599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8ECF8-023A-1459-57DF-AC0D9D12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MagPy</a:t>
            </a:r>
            <a:r>
              <a:rPr kumimoji="1" lang="en-US" altLang="zh-CN" dirty="0"/>
              <a:t>: Python Interpreter-guided Graph Builder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36366-8B0C-4963-3CF5-7A989DF40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7409154-E0DE-7D1E-9962-DB1B740D3797}"/>
              </a:ext>
            </a:extLst>
          </p:cNvPr>
          <p:cNvSpPr txBox="1">
            <a:spLocks/>
          </p:cNvSpPr>
          <p:nvPr/>
        </p:nvSpPr>
        <p:spPr>
          <a:xfrm>
            <a:off x="612426" y="1250067"/>
            <a:ext cx="10741377" cy="505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Leverage </a:t>
            </a:r>
            <a:r>
              <a:rPr lang="en-US" b="1" i="1" dirty="0">
                <a:solidFill>
                  <a:srgbClr val="C00000"/>
                </a:solidFill>
              </a:rPr>
              <a:t>Python Interpreter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better understand user program</a:t>
            </a:r>
          </a:p>
          <a:p>
            <a:r>
              <a:rPr lang="en-US" dirty="0"/>
              <a:t>Generate better computation graphs</a:t>
            </a:r>
          </a:p>
          <a:p>
            <a:pPr lvl="1"/>
            <a:r>
              <a:rPr lang="en-US" altLang="zh-CN" dirty="0"/>
              <a:t>Monitor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A6561F34-D25C-043B-EADE-9E982502E2FD}"/>
              </a:ext>
            </a:extLst>
          </p:cNvPr>
          <p:cNvGrpSpPr/>
          <p:nvPr/>
        </p:nvGrpSpPr>
        <p:grpSpPr>
          <a:xfrm>
            <a:off x="86497" y="3037185"/>
            <a:ext cx="3065900" cy="3247193"/>
            <a:chOff x="98674" y="2853705"/>
            <a:chExt cx="3065900" cy="3247193"/>
          </a:xfrm>
        </p:grpSpPr>
        <p:pic>
          <p:nvPicPr>
            <p:cNvPr id="1028" name="Picture 4" descr="Python - 維基百科，自由的百科全書">
              <a:extLst>
                <a:ext uri="{FF2B5EF4-FFF2-40B4-BE49-F238E27FC236}">
                  <a16:creationId xmlns:a16="http://schemas.microsoft.com/office/drawing/2014/main" id="{1CDA4B25-F905-66E4-9609-8AF20E58C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4" y="2853705"/>
              <a:ext cx="758011" cy="75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768585C-5E37-4D59-B941-519FD10437D0}"/>
                </a:ext>
              </a:extLst>
            </p:cNvPr>
            <p:cNvSpPr/>
            <p:nvPr/>
          </p:nvSpPr>
          <p:spPr>
            <a:xfrm>
              <a:off x="164801" y="3794433"/>
              <a:ext cx="299659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Support all Python features</a:t>
              </a:r>
              <a:endParaRPr kumimoji="0" lang="zh-CN" altLang="en-US" sz="1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0A67AEF-40E5-6575-23AD-4A4B50F45C63}"/>
                </a:ext>
              </a:extLst>
            </p:cNvPr>
            <p:cNvSpPr txBox="1"/>
            <p:nvPr/>
          </p:nvSpPr>
          <p:spPr>
            <a:xfrm>
              <a:off x="944350" y="3059668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Python Interpreter</a:t>
              </a:r>
              <a:endParaRPr kumimoji="1"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E83DC5-6FB7-10FC-1DA0-D16AF591EC05}"/>
                </a:ext>
              </a:extLst>
            </p:cNvPr>
            <p:cNvSpPr/>
            <p:nvPr/>
          </p:nvSpPr>
          <p:spPr>
            <a:xfrm>
              <a:off x="167976" y="4235710"/>
              <a:ext cx="2996598" cy="586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Maintain high-level execution information (e.g. values, types)</a:t>
              </a:r>
              <a:endParaRPr kumimoji="0" lang="zh-CN" altLang="en-US" sz="1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F5468F1-7E1B-0901-CCAA-D419ACD4776B}"/>
                </a:ext>
              </a:extLst>
            </p:cNvPr>
            <p:cNvSpPr txBox="1"/>
            <p:nvPr/>
          </p:nvSpPr>
          <p:spPr>
            <a:xfrm>
              <a:off x="435333" y="4961699"/>
              <a:ext cx="2726066" cy="1139199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</a:rPr>
                <a:t>Help to know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u="sng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</a:rPr>
                <a:t>Will the graph change </a:t>
              </a:r>
              <a:r>
                <a:rPr lang="en-US" altLang="zh-CN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</a:rPr>
                <a:t>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u="sng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</a:rPr>
                <a:t>When it will change</a:t>
              </a:r>
              <a:endPara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40" name="组合 1039">
            <a:extLst>
              <a:ext uri="{FF2B5EF4-FFF2-40B4-BE49-F238E27FC236}">
                <a16:creationId xmlns:a16="http://schemas.microsoft.com/office/drawing/2014/main" id="{90D00239-307C-687E-EBF6-695093B543CA}"/>
              </a:ext>
            </a:extLst>
          </p:cNvPr>
          <p:cNvGrpSpPr/>
          <p:nvPr/>
        </p:nvGrpSpPr>
        <p:grpSpPr>
          <a:xfrm>
            <a:off x="3136824" y="3117652"/>
            <a:ext cx="5668226" cy="3190016"/>
            <a:chOff x="3548099" y="2956010"/>
            <a:chExt cx="5668226" cy="319001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A077929-3A90-22C0-3742-224C2CF5950C}"/>
                </a:ext>
              </a:extLst>
            </p:cNvPr>
            <p:cNvSpPr/>
            <p:nvPr/>
          </p:nvSpPr>
          <p:spPr>
            <a:xfrm>
              <a:off x="3756607" y="3168047"/>
              <a:ext cx="5459718" cy="2973877"/>
            </a:xfrm>
            <a:prstGeom prst="rect">
              <a:avLst/>
            </a:prstGeom>
            <a:solidFill>
              <a:schemeClr val="bg1"/>
            </a:solidFill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BE8BD8A-AA87-8B28-EA83-9809884559F5}"/>
                </a:ext>
              </a:extLst>
            </p:cNvPr>
            <p:cNvSpPr txBox="1"/>
            <p:nvPr/>
          </p:nvSpPr>
          <p:spPr>
            <a:xfrm>
              <a:off x="4046288" y="3244334"/>
              <a:ext cx="4830025" cy="9233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Build Reference Graph containing </a:t>
              </a:r>
              <a:r>
                <a:rPr kumimoji="0" lang="en-US" altLang="zh-CN" sz="1800" b="1" i="0" u="sng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external values that can affect the graph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1CC8091-B5FB-FFDD-74AA-58A8E06B92AB}"/>
                </a:ext>
              </a:extLst>
            </p:cNvPr>
            <p:cNvSpPr/>
            <p:nvPr/>
          </p:nvSpPr>
          <p:spPr>
            <a:xfrm>
              <a:off x="3548099" y="2956010"/>
              <a:ext cx="419885" cy="4198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038" name="图片 1037">
              <a:extLst>
                <a:ext uri="{FF2B5EF4-FFF2-40B4-BE49-F238E27FC236}">
                  <a16:creationId xmlns:a16="http://schemas.microsoft.com/office/drawing/2014/main" id="{6F4088E3-5327-773F-1EFE-B80339372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4911" y="3979099"/>
              <a:ext cx="5303108" cy="2166927"/>
            </a:xfrm>
            <a:prstGeom prst="rect">
              <a:avLst/>
            </a:prstGeom>
          </p:spPr>
        </p:pic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3F69EA66-1D55-2D7E-8B76-70BAA55B3759}"/>
              </a:ext>
            </a:extLst>
          </p:cNvPr>
          <p:cNvGrpSpPr/>
          <p:nvPr/>
        </p:nvGrpSpPr>
        <p:grpSpPr>
          <a:xfrm>
            <a:off x="8811125" y="3079313"/>
            <a:ext cx="3200722" cy="3205065"/>
            <a:chOff x="3224891" y="2936859"/>
            <a:chExt cx="5991434" cy="3205065"/>
          </a:xfrm>
        </p:grpSpPr>
        <p:sp>
          <p:nvSpPr>
            <p:cNvPr id="1042" name="矩形 1041">
              <a:extLst>
                <a:ext uri="{FF2B5EF4-FFF2-40B4-BE49-F238E27FC236}">
                  <a16:creationId xmlns:a16="http://schemas.microsoft.com/office/drawing/2014/main" id="{B7EE5A7B-FE5C-64DE-DBAF-D5A4748F1E0B}"/>
                </a:ext>
              </a:extLst>
            </p:cNvPr>
            <p:cNvSpPr/>
            <p:nvPr/>
          </p:nvSpPr>
          <p:spPr>
            <a:xfrm>
              <a:off x="3603825" y="3168047"/>
              <a:ext cx="5612500" cy="2973877"/>
            </a:xfrm>
            <a:prstGeom prst="rect">
              <a:avLst/>
            </a:prstGeom>
            <a:solidFill>
              <a:schemeClr val="bg1"/>
            </a:solidFill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3" name="文本框 1042">
              <a:extLst>
                <a:ext uri="{FF2B5EF4-FFF2-40B4-BE49-F238E27FC236}">
                  <a16:creationId xmlns:a16="http://schemas.microsoft.com/office/drawing/2014/main" id="{4C05FA7C-A50D-6431-72BF-678A15CE486A}"/>
                </a:ext>
              </a:extLst>
            </p:cNvPr>
            <p:cNvSpPr txBox="1"/>
            <p:nvPr/>
          </p:nvSpPr>
          <p:spPr>
            <a:xfrm>
              <a:off x="4046289" y="3244334"/>
              <a:ext cx="4830024" cy="9233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Generage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 Guard to </a:t>
              </a:r>
              <a:r>
                <a:rPr kumimoji="0" lang="en-US" altLang="zh-CN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check graph correctness from a new call.</a:t>
              </a:r>
              <a:endPara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4" name="椭圆 1043">
              <a:extLst>
                <a:ext uri="{FF2B5EF4-FFF2-40B4-BE49-F238E27FC236}">
                  <a16:creationId xmlns:a16="http://schemas.microsoft.com/office/drawing/2014/main" id="{0A2F69F7-4855-97C0-14EC-FFBD0B20BA46}"/>
                </a:ext>
              </a:extLst>
            </p:cNvPr>
            <p:cNvSpPr/>
            <p:nvPr/>
          </p:nvSpPr>
          <p:spPr>
            <a:xfrm>
              <a:off x="3224891" y="2936859"/>
              <a:ext cx="773600" cy="4198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prstClr val="white"/>
                  </a:solidFill>
                  <a:latin typeface="Calibri"/>
                  <a:ea typeface="等线" panose="02010600030101010101" pitchFamily="2" charset="-122"/>
                </a:rPr>
                <a:t>2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47" name="文本框 1046">
            <a:extLst>
              <a:ext uri="{FF2B5EF4-FFF2-40B4-BE49-F238E27FC236}">
                <a16:creationId xmlns:a16="http://schemas.microsoft.com/office/drawing/2014/main" id="{F2ACAE5E-2F36-B90E-4213-1B358695087F}"/>
              </a:ext>
            </a:extLst>
          </p:cNvPr>
          <p:cNvSpPr txBox="1"/>
          <p:nvPr/>
        </p:nvSpPr>
        <p:spPr>
          <a:xfrm>
            <a:off x="9253167" y="4375720"/>
            <a:ext cx="2626565" cy="1793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bIns="252000" anchor="ctr" anchorCtr="1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guard_f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].match(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\</a:t>
            </a:r>
          </a:p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].match(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 \</a:t>
            </a:r>
          </a:p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].match(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50" name="文本框 1049">
            <a:extLst>
              <a:ext uri="{FF2B5EF4-FFF2-40B4-BE49-F238E27FC236}">
                <a16:creationId xmlns:a16="http://schemas.microsoft.com/office/drawing/2014/main" id="{8CC2890F-D714-12FB-6A53-3F84D4494310}"/>
              </a:ext>
            </a:extLst>
          </p:cNvPr>
          <p:cNvSpPr txBox="1"/>
          <p:nvPr/>
        </p:nvSpPr>
        <p:spPr>
          <a:xfrm>
            <a:off x="136867" y="6274805"/>
            <a:ext cx="13734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Chen Zhang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, et al. ”MAGPY: Compiling Eager Mode DNN Programs by Monitoring Execution States" ATC. 2024.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894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7E335-21B6-5A9E-1890-8584A887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 of </a:t>
            </a:r>
            <a:r>
              <a:rPr kumimoji="1" lang="en-US" altLang="zh-CN" dirty="0" err="1"/>
              <a:t>MagPy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03FF0-300C-84B4-9372-9FF1D32D0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250068"/>
            <a:ext cx="10741377" cy="665092"/>
          </a:xfrm>
        </p:spPr>
        <p:txBody>
          <a:bodyPr>
            <a:normAutofit/>
          </a:bodyPr>
          <a:lstStyle/>
          <a:p>
            <a:r>
              <a:rPr kumimoji="1" lang="en-US" altLang="zh-CN" sz="2600" b="1" dirty="0">
                <a:latin typeface="Calibri" panose="020F0502020204030204" pitchFamily="34" charset="0"/>
                <a:cs typeface="Calibri" panose="020F0502020204030204" pitchFamily="34" charset="0"/>
              </a:rPr>
              <a:t>Export </a:t>
            </a:r>
            <a:r>
              <a:rPr kumimoji="1" lang="en-US" altLang="zh-CN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kumimoji="1" lang="en-US" altLang="zh-CN" sz="2600" b="1" dirty="0">
                <a:latin typeface="Calibri" panose="020F0502020204030204" pitchFamily="34" charset="0"/>
                <a:cs typeface="Calibri" panose="020F0502020204030204" pitchFamily="34" charset="0"/>
              </a:rPr>
              <a:t> models to a full computation graph</a:t>
            </a:r>
            <a:endParaRPr kumimoji="1" lang="zh-CN" alt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9D143C-715C-D4A1-D2A8-F1F55FAD7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56988EE9-7C17-11FF-5364-F00F05F669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022719"/>
              </p:ext>
            </p:extLst>
          </p:nvPr>
        </p:nvGraphicFramePr>
        <p:xfrm>
          <a:off x="1306257" y="1816880"/>
          <a:ext cx="8393797" cy="14630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678759">
                  <a:extLst>
                    <a:ext uri="{9D8B030D-6E8A-4147-A177-3AD203B41FA5}">
                      <a16:colId xmlns:a16="http://schemas.microsoft.com/office/drawing/2014/main" val="3973909442"/>
                    </a:ext>
                  </a:extLst>
                </a:gridCol>
                <a:gridCol w="1678759">
                  <a:extLst>
                    <a:ext uri="{9D8B030D-6E8A-4147-A177-3AD203B41FA5}">
                      <a16:colId xmlns:a16="http://schemas.microsoft.com/office/drawing/2014/main" val="1651743446"/>
                    </a:ext>
                  </a:extLst>
                </a:gridCol>
                <a:gridCol w="1801430">
                  <a:extLst>
                    <a:ext uri="{9D8B030D-6E8A-4147-A177-3AD203B41FA5}">
                      <a16:colId xmlns:a16="http://schemas.microsoft.com/office/drawing/2014/main" val="3116713696"/>
                    </a:ext>
                  </a:extLst>
                </a:gridCol>
                <a:gridCol w="1556090">
                  <a:extLst>
                    <a:ext uri="{9D8B030D-6E8A-4147-A177-3AD203B41FA5}">
                      <a16:colId xmlns:a16="http://schemas.microsoft.com/office/drawing/2014/main" val="1169105439"/>
                    </a:ext>
                  </a:extLst>
                </a:gridCol>
                <a:gridCol w="1678759">
                  <a:extLst>
                    <a:ext uri="{9D8B030D-6E8A-4147-A177-3AD203B41FA5}">
                      <a16:colId xmlns:a16="http://schemas.microsoft.com/office/drawing/2014/main" val="353668947"/>
                    </a:ext>
                  </a:extLst>
                </a:gridCol>
              </a:tblGrid>
              <a:tr h="2532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Cases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Static cases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Compiler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#. success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Success rate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07391"/>
                  </a:ext>
                </a:extLst>
              </a:tr>
              <a:tr h="25320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1421</a:t>
                      </a:r>
                      <a:endParaRPr lang="zh-CN" altLang="en-US" sz="18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1191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TorchScript</a:t>
                      </a:r>
                      <a:endParaRPr lang="zh-CN" alt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422</a:t>
                      </a:r>
                      <a:endParaRPr lang="zh-CN" alt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35.4%</a:t>
                      </a:r>
                      <a:endParaRPr lang="zh-CN" alt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886613"/>
                  </a:ext>
                </a:extLst>
              </a:tr>
              <a:tr h="2532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TorchDynamo</a:t>
                      </a:r>
                      <a:endParaRPr lang="zh-CN" alt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919</a:t>
                      </a:r>
                      <a:endParaRPr lang="zh-CN" alt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77.2%</a:t>
                      </a:r>
                      <a:endParaRPr lang="zh-CN" alt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494050"/>
                  </a:ext>
                </a:extLst>
              </a:tr>
              <a:tr h="2532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solidFill>
                            <a:srgbClr val="C00000"/>
                          </a:solidFill>
                        </a:rPr>
                        <a:t>MagPy</a:t>
                      </a:r>
                      <a:endParaRPr lang="zh-CN" alt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C00000"/>
                          </a:solidFill>
                        </a:rPr>
                        <a:t>1112</a:t>
                      </a:r>
                      <a:endParaRPr lang="zh-CN" alt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C00000"/>
                          </a:solidFill>
                        </a:rPr>
                        <a:t>93.4%</a:t>
                      </a:r>
                      <a:endParaRPr lang="zh-CN" alt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55841184"/>
                  </a:ext>
                </a:extLst>
              </a:tr>
            </a:tbl>
          </a:graphicData>
        </a:graphic>
      </p:graphicFrame>
      <p:pic>
        <p:nvPicPr>
          <p:cNvPr id="6" name="图形 5">
            <a:extLst>
              <a:ext uri="{FF2B5EF4-FFF2-40B4-BE49-F238E27FC236}">
                <a16:creationId xmlns:a16="http://schemas.microsoft.com/office/drawing/2014/main" id="{1743150C-2265-B2A4-F9B8-B1B342969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101" y="4277087"/>
            <a:ext cx="11079702" cy="216604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31BD1BD-97D9-98A1-CC02-AF02585AB4BE}"/>
              </a:ext>
            </a:extLst>
          </p:cNvPr>
          <p:cNvSpPr txBox="1">
            <a:spLocks/>
          </p:cNvSpPr>
          <p:nvPr/>
        </p:nvSpPr>
        <p:spPr>
          <a:xfrm>
            <a:off x="612426" y="3597416"/>
            <a:ext cx="11892613" cy="665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Achieve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up to 8.00× speedup ( 2.49× on average) </a:t>
            </a:r>
            <a:r>
              <a:rPr lang="en-US" altLang="zh-CN" sz="2400" b="1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on end-to-end evaluation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52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69059F8C-9D58-7D34-F935-9519CCC53523}"/>
              </a:ext>
            </a:extLst>
          </p:cNvPr>
          <p:cNvSpPr txBox="1"/>
          <p:nvPr/>
        </p:nvSpPr>
        <p:spPr>
          <a:xfrm>
            <a:off x="4203611" y="5180030"/>
            <a:ext cx="677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generate efficient code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sophisticated</a:t>
            </a:r>
            <a:r>
              <a:rPr kumimoji="1" lang="en-US" altLang="zh-CN" sz="2000" b="1" dirty="0"/>
              <a:t> chips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666F62-55CA-1DB8-AFE0-01D0A2BB144E}"/>
              </a:ext>
            </a:extLst>
          </p:cNvPr>
          <p:cNvSpPr txBox="1"/>
          <p:nvPr/>
        </p:nvSpPr>
        <p:spPr>
          <a:xfrm>
            <a:off x="4203611" y="4323318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abstract</a:t>
            </a:r>
            <a:r>
              <a:rPr kumimoji="1" lang="en-US" altLang="zh-CN" sz="2000" b="1" dirty="0"/>
              <a:t> properties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diverse</a:t>
            </a:r>
            <a:r>
              <a:rPr kumimoji="1" lang="en-US" altLang="zh-CN" sz="2000" b="1" dirty="0"/>
              <a:t> hardware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FCA69F-0F30-9E16-6000-2FAE595A3154}"/>
              </a:ext>
            </a:extLst>
          </p:cNvPr>
          <p:cNvSpPr txBox="1"/>
          <p:nvPr/>
        </p:nvSpPr>
        <p:spPr>
          <a:xfrm>
            <a:off x="4203611" y="3410993"/>
            <a:ext cx="6293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design a frontend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describing</a:t>
            </a:r>
            <a:r>
              <a:rPr kumimoji="1" lang="en-US" altLang="zh-CN" sz="2000" b="1" dirty="0"/>
              <a:t> operators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DBCB2A-9DB1-4DBF-7B71-2D3E7D12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 Overview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80A41-49A7-4C28-9BD3-228E4B0F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1F5DA-EFF2-4747-CF58-A5E36B6652E3}"/>
              </a:ext>
            </a:extLst>
          </p:cNvPr>
          <p:cNvGrpSpPr/>
          <p:nvPr/>
        </p:nvGrpSpPr>
        <p:grpSpPr>
          <a:xfrm>
            <a:off x="1112679" y="1477488"/>
            <a:ext cx="2535423" cy="773940"/>
            <a:chOff x="3573340" y="1146506"/>
            <a:chExt cx="2619814" cy="67597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82289D0-CF59-7DD4-0ABE-23E64FF593D1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8" name="矩形: 剪去对角 115">
                <a:extLst>
                  <a:ext uri="{FF2B5EF4-FFF2-40B4-BE49-F238E27FC236}">
                    <a16:creationId xmlns:a16="http://schemas.microsoft.com/office/drawing/2014/main" id="{D68722B7-BE2C-AA42-669D-80AA0939C5F3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: 剪去对角 116">
                <a:extLst>
                  <a:ext uri="{FF2B5EF4-FFF2-40B4-BE49-F238E27FC236}">
                    <a16:creationId xmlns:a16="http://schemas.microsoft.com/office/drawing/2014/main" id="{1917C246-CC64-FA62-62B4-8E301C1ADCC9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PA-文本框 16">
              <a:extLst>
                <a:ext uri="{FF2B5EF4-FFF2-40B4-BE49-F238E27FC236}">
                  <a16:creationId xmlns:a16="http://schemas.microsoft.com/office/drawing/2014/main" id="{F4CBE7B1-3E4A-A783-E24F-8668928F55D4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Construction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CCA15A-AC0D-9511-B274-5991F3C027F6}"/>
              </a:ext>
            </a:extLst>
          </p:cNvPr>
          <p:cNvGrpSpPr/>
          <p:nvPr/>
        </p:nvGrpSpPr>
        <p:grpSpPr>
          <a:xfrm>
            <a:off x="1112677" y="2369030"/>
            <a:ext cx="2535423" cy="773940"/>
            <a:chOff x="3573340" y="1146506"/>
            <a:chExt cx="2619814" cy="67597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03C0F4-B41B-8AA1-A461-77A9381C133C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3" name="矩形: 剪去对角 115">
                <a:extLst>
                  <a:ext uri="{FF2B5EF4-FFF2-40B4-BE49-F238E27FC236}">
                    <a16:creationId xmlns:a16="http://schemas.microsoft.com/office/drawing/2014/main" id="{267D828D-179F-827F-13CD-75128E1DCAA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矩形: 剪去对角 116">
                <a:extLst>
                  <a:ext uri="{FF2B5EF4-FFF2-40B4-BE49-F238E27FC236}">
                    <a16:creationId xmlns:a16="http://schemas.microsoft.com/office/drawing/2014/main" id="{8926EC9D-E049-D8EA-D388-846F6CAD2ADE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PA-文本框 16">
              <a:extLst>
                <a:ext uri="{FF2B5EF4-FFF2-40B4-BE49-F238E27FC236}">
                  <a16:creationId xmlns:a16="http://schemas.microsoft.com/office/drawing/2014/main" id="{3C0874EC-DBBD-D359-6219-59093F8D3CD2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Transformation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6C5C6F-EE46-6E65-238A-C02341D73EA4}"/>
              </a:ext>
            </a:extLst>
          </p:cNvPr>
          <p:cNvGrpSpPr/>
          <p:nvPr/>
        </p:nvGrpSpPr>
        <p:grpSpPr>
          <a:xfrm>
            <a:off x="1112677" y="3245866"/>
            <a:ext cx="2535423" cy="773940"/>
            <a:chOff x="3573340" y="1146506"/>
            <a:chExt cx="2619814" cy="67597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B17877-C99F-B11B-037C-A53C67596706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8" name="矩形: 剪去对角 115">
                <a:extLst>
                  <a:ext uri="{FF2B5EF4-FFF2-40B4-BE49-F238E27FC236}">
                    <a16:creationId xmlns:a16="http://schemas.microsoft.com/office/drawing/2014/main" id="{908DBAEE-0376-7184-5A39-B4EE032D466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矩形: 剪去对角 116">
                <a:extLst>
                  <a:ext uri="{FF2B5EF4-FFF2-40B4-BE49-F238E27FC236}">
                    <a16:creationId xmlns:a16="http://schemas.microsoft.com/office/drawing/2014/main" id="{29F4EBCC-FBC9-A01F-AF72-9070E9E62A00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PA-文本框 16">
              <a:extLst>
                <a:ext uri="{FF2B5EF4-FFF2-40B4-BE49-F238E27FC236}">
                  <a16:creationId xmlns:a16="http://schemas.microsoft.com/office/drawing/2014/main" id="{0B18FA8D-D6AE-A1C4-6688-831C048112D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Operator Description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046F36-9F92-991A-8997-01FBA097DA18}"/>
              </a:ext>
            </a:extLst>
          </p:cNvPr>
          <p:cNvGrpSpPr/>
          <p:nvPr/>
        </p:nvGrpSpPr>
        <p:grpSpPr>
          <a:xfrm>
            <a:off x="1127889" y="4122702"/>
            <a:ext cx="2535423" cy="773940"/>
            <a:chOff x="3573340" y="1146506"/>
            <a:chExt cx="2619814" cy="67597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14A3F99-A358-7606-474C-B1827C2DCC60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3" name="矩形: 剪去对角 115">
                <a:extLst>
                  <a:ext uri="{FF2B5EF4-FFF2-40B4-BE49-F238E27FC236}">
                    <a16:creationId xmlns:a16="http://schemas.microsoft.com/office/drawing/2014/main" id="{049A0023-BDF6-F22E-E506-28A30F95D994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矩形: 剪去对角 116">
                <a:extLst>
                  <a:ext uri="{FF2B5EF4-FFF2-40B4-BE49-F238E27FC236}">
                    <a16:creationId xmlns:a16="http://schemas.microsoft.com/office/drawing/2014/main" id="{0490FED1-A0C9-E7EF-434A-6D6AF7EFAA78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PA-文本框 16">
              <a:extLst>
                <a:ext uri="{FF2B5EF4-FFF2-40B4-BE49-F238E27FC236}">
                  <a16:creationId xmlns:a16="http://schemas.microsoft.com/office/drawing/2014/main" id="{065F4FD4-79BE-F548-109A-2223816EA07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Intermediate Representation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86E1596-0D11-6DD8-8DC3-22F2BC2616CC}"/>
              </a:ext>
            </a:extLst>
          </p:cNvPr>
          <p:cNvGrpSpPr/>
          <p:nvPr/>
        </p:nvGrpSpPr>
        <p:grpSpPr>
          <a:xfrm>
            <a:off x="1127889" y="4993115"/>
            <a:ext cx="2535423" cy="773940"/>
            <a:chOff x="3573340" y="1146506"/>
            <a:chExt cx="2619814" cy="67597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09064BD-08EC-BA54-E1FA-851B46811D47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8" name="矩形: 剪去对角 115">
                <a:extLst>
                  <a:ext uri="{FF2B5EF4-FFF2-40B4-BE49-F238E27FC236}">
                    <a16:creationId xmlns:a16="http://schemas.microsoft.com/office/drawing/2014/main" id="{F7FAB738-0778-6E52-58A2-75C4530AB8DE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矩形: 剪去对角 116">
                <a:extLst>
                  <a:ext uri="{FF2B5EF4-FFF2-40B4-BE49-F238E27FC236}">
                    <a16:creationId xmlns:a16="http://schemas.microsoft.com/office/drawing/2014/main" id="{922E922A-9BE7-4501-157E-C9976D0B839D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PA-文本框 16">
              <a:extLst>
                <a:ext uri="{FF2B5EF4-FFF2-40B4-BE49-F238E27FC236}">
                  <a16:creationId xmlns:a16="http://schemas.microsoft.com/office/drawing/2014/main" id="{D0D0CD1D-8672-F794-40D3-A4C4CD2D755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691001" y="1323203"/>
              <a:ext cx="2403463" cy="32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Code Generation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9CE79-710A-7BB5-F175-8EFC70EB7673}"/>
              </a:ext>
            </a:extLst>
          </p:cNvPr>
          <p:cNvSpPr txBox="1"/>
          <p:nvPr/>
        </p:nvSpPr>
        <p:spPr>
          <a:xfrm>
            <a:off x="4203611" y="1642615"/>
            <a:ext cx="704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translate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user program </a:t>
            </a:r>
            <a:r>
              <a:rPr kumimoji="1" lang="en-US" altLang="zh-CN" sz="2000" b="1" dirty="0"/>
              <a:t>into 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computation graph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8120CA-44A4-90E1-5334-322EAD9FCCDA}"/>
              </a:ext>
            </a:extLst>
          </p:cNvPr>
          <p:cNvSpPr txBox="1"/>
          <p:nvPr/>
        </p:nvSpPr>
        <p:spPr>
          <a:xfrm>
            <a:off x="4203611" y="2555945"/>
            <a:ext cx="576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automatically</a:t>
            </a:r>
            <a:r>
              <a:rPr kumimoji="1" lang="en-US" altLang="zh-CN" sz="2000" b="1" dirty="0"/>
              <a:t> derive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optimized</a:t>
            </a:r>
            <a:r>
              <a:rPr kumimoji="1" lang="en-US" altLang="zh-CN" sz="2000" b="1" dirty="0"/>
              <a:t> graphs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652EDD-E417-7E7D-4A78-35ACA15F9C2A}"/>
              </a:ext>
            </a:extLst>
          </p:cNvPr>
          <p:cNvSpPr/>
          <p:nvPr/>
        </p:nvSpPr>
        <p:spPr>
          <a:xfrm>
            <a:off x="0" y="1193121"/>
            <a:ext cx="12191999" cy="5466840"/>
          </a:xfrm>
          <a:prstGeom prst="rect">
            <a:avLst/>
          </a:prstGeom>
          <a:solidFill>
            <a:srgbClr val="989898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49">
            <a:extLst>
              <a:ext uri="{FF2B5EF4-FFF2-40B4-BE49-F238E27FC236}">
                <a16:creationId xmlns:a16="http://schemas.microsoft.com/office/drawing/2014/main" id="{915D8D96-5264-673C-EB13-7D7CE67F2232}"/>
              </a:ext>
            </a:extLst>
          </p:cNvPr>
          <p:cNvSpPr/>
          <p:nvPr/>
        </p:nvSpPr>
        <p:spPr>
          <a:xfrm>
            <a:off x="797777" y="2177651"/>
            <a:ext cx="11200602" cy="12516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3200" dirty="0">
              <a:solidFill>
                <a:srgbClr val="C00000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1A8351-5553-5849-98A9-9EE3C8325144}"/>
              </a:ext>
            </a:extLst>
          </p:cNvPr>
          <p:cNvGrpSpPr/>
          <p:nvPr/>
        </p:nvGrpSpPr>
        <p:grpSpPr>
          <a:xfrm>
            <a:off x="1265077" y="2521430"/>
            <a:ext cx="2535423" cy="773940"/>
            <a:chOff x="3573340" y="1146506"/>
            <a:chExt cx="2619814" cy="67597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AC7F0FD-7ADF-8EB1-3E09-BBE7C19E5F57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36" name="矩形: 剪去对角 115">
                <a:extLst>
                  <a:ext uri="{FF2B5EF4-FFF2-40B4-BE49-F238E27FC236}">
                    <a16:creationId xmlns:a16="http://schemas.microsoft.com/office/drawing/2014/main" id="{82ED5841-1B89-89C6-95CA-6692E0EE04B2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矩形: 剪去对角 116">
                <a:extLst>
                  <a:ext uri="{FF2B5EF4-FFF2-40B4-BE49-F238E27FC236}">
                    <a16:creationId xmlns:a16="http://schemas.microsoft.com/office/drawing/2014/main" id="{59400B14-47FC-E11F-7C64-C46195300C58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PA-文本框 16">
              <a:extLst>
                <a:ext uri="{FF2B5EF4-FFF2-40B4-BE49-F238E27FC236}">
                  <a16:creationId xmlns:a16="http://schemas.microsoft.com/office/drawing/2014/main" id="{BE627C25-E7BF-A7DD-69AE-629FF59FAA7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Transformation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5707C76E-A09E-F427-2183-F1E42DAA8E80}"/>
              </a:ext>
            </a:extLst>
          </p:cNvPr>
          <p:cNvSpPr txBox="1"/>
          <p:nvPr/>
        </p:nvSpPr>
        <p:spPr>
          <a:xfrm>
            <a:off x="4356011" y="2708345"/>
            <a:ext cx="576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automatically</a:t>
            </a:r>
            <a:r>
              <a:rPr kumimoji="1" lang="en-US" altLang="zh-CN" sz="2000" b="1" dirty="0"/>
              <a:t> derive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optimized</a:t>
            </a:r>
            <a:r>
              <a:rPr kumimoji="1" lang="en-US" altLang="zh-CN" sz="2000" b="1" dirty="0"/>
              <a:t> graphs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17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EB58-7599-4076-9A71-D2CF97FF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en-US" dirty="0"/>
              <a:t> Transformations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AFEF4-BD48-4960-9250-C5BBFAC48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E331EE-F932-41C6-AAB3-FC7511DB6BCC}" type="slidenum">
              <a:rPr lang="en-US" altLang="zh-CN" smtClean="0"/>
              <a:pPr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FD9D04-302B-4A1E-B0C7-C983048AD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250067"/>
            <a:ext cx="11408124" cy="5057601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Rule-based transformations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optimize</a:t>
            </a:r>
            <a:r>
              <a:rPr lang="zh-CN" altLang="en-US" b="1" dirty="0"/>
              <a:t> </a:t>
            </a:r>
            <a:r>
              <a:rPr lang="en-US" altLang="zh-CN" b="1" dirty="0"/>
              <a:t>program</a:t>
            </a:r>
            <a:r>
              <a:rPr lang="zh-CN" altLang="en-US" b="1" dirty="0"/>
              <a:t> </a:t>
            </a:r>
            <a:r>
              <a:rPr lang="en-US" altLang="zh-CN" b="1" dirty="0"/>
              <a:t>performance</a:t>
            </a:r>
          </a:p>
          <a:p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B05094-691E-4AB0-AC4C-362834D86EB2}"/>
              </a:ext>
            </a:extLst>
          </p:cNvPr>
          <p:cNvGrpSpPr/>
          <p:nvPr/>
        </p:nvGrpSpPr>
        <p:grpSpPr>
          <a:xfrm>
            <a:off x="258421" y="2116667"/>
            <a:ext cx="7423959" cy="3722818"/>
            <a:chOff x="258421" y="2116667"/>
            <a:chExt cx="7423959" cy="372281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1E14F41-96C9-46DC-9BDE-0AE314781A40}"/>
                </a:ext>
              </a:extLst>
            </p:cNvPr>
            <p:cNvGrpSpPr/>
            <p:nvPr/>
          </p:nvGrpSpPr>
          <p:grpSpPr>
            <a:xfrm>
              <a:off x="258421" y="2116667"/>
              <a:ext cx="7262776" cy="3722818"/>
              <a:chOff x="258421" y="2116667"/>
              <a:chExt cx="7262776" cy="372281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3F39AA-5C6B-457D-9C48-AA56C8288A8D}"/>
                  </a:ext>
                </a:extLst>
              </p:cNvPr>
              <p:cNvSpPr txBox="1"/>
              <p:nvPr/>
            </p:nvSpPr>
            <p:spPr>
              <a:xfrm>
                <a:off x="377975" y="5441549"/>
                <a:ext cx="2703890" cy="39793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b="1" dirty="0"/>
                  <a:t>Input Program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8742F5E-12E1-4564-9A43-9AA922D85803}"/>
                  </a:ext>
                </a:extLst>
              </p:cNvPr>
              <p:cNvGrpSpPr/>
              <p:nvPr/>
            </p:nvGrpSpPr>
            <p:grpSpPr>
              <a:xfrm>
                <a:off x="258421" y="2116667"/>
                <a:ext cx="7262776" cy="3243394"/>
                <a:chOff x="258421" y="2116667"/>
                <a:chExt cx="7262776" cy="3243394"/>
              </a:xfrm>
            </p:grpSpPr>
            <p:sp>
              <p:nvSpPr>
                <p:cNvPr id="6" name="Right Arrow 8">
                  <a:extLst>
                    <a:ext uri="{FF2B5EF4-FFF2-40B4-BE49-F238E27FC236}">
                      <a16:creationId xmlns:a16="http://schemas.microsoft.com/office/drawing/2014/main" id="{E008F2CE-D283-46C0-811E-CB7437CBDFA6}"/>
                    </a:ext>
                  </a:extLst>
                </p:cNvPr>
                <p:cNvSpPr/>
                <p:nvPr/>
              </p:nvSpPr>
              <p:spPr>
                <a:xfrm>
                  <a:off x="3311166" y="3450845"/>
                  <a:ext cx="914400" cy="679166"/>
                </a:xfrm>
                <a:prstGeom prst="rightArrow">
                  <a:avLst/>
                </a:prstGeom>
                <a:solidFill>
                  <a:srgbClr val="FFFFFF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>
                  <a:outerShdw blurRad="38100" dist="25400" dir="2700000" algn="br" rotWithShape="0">
                    <a:srgbClr val="000000">
                      <a:alpha val="60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AEB3A46-4DDC-4A7A-9C3B-34B4F422666C}"/>
                    </a:ext>
                  </a:extLst>
                </p:cNvPr>
                <p:cNvSpPr/>
                <p:nvPr/>
              </p:nvSpPr>
              <p:spPr>
                <a:xfrm>
                  <a:off x="4436656" y="2116667"/>
                  <a:ext cx="3084541" cy="3243394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24FF29D-A602-47C3-A510-631D62CF1D7F}"/>
                    </a:ext>
                  </a:extLst>
                </p:cNvPr>
                <p:cNvGrpSpPr/>
                <p:nvPr/>
              </p:nvGrpSpPr>
              <p:grpSpPr>
                <a:xfrm>
                  <a:off x="258421" y="2195607"/>
                  <a:ext cx="2860128" cy="3034118"/>
                  <a:chOff x="258421" y="1615609"/>
                  <a:chExt cx="2860128" cy="3998201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6492C04-0A79-43E1-A2E0-2FBFD44C76D2}"/>
                      </a:ext>
                    </a:extLst>
                  </p:cNvPr>
                  <p:cNvSpPr/>
                  <p:nvPr/>
                </p:nvSpPr>
                <p:spPr>
                  <a:xfrm>
                    <a:off x="377975" y="2348907"/>
                    <a:ext cx="1122431" cy="397935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600" b="1" kern="0" dirty="0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c</a:t>
                    </a: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cs typeface="Arial" panose="020B0604020202020204" pitchFamily="34" charset="0"/>
                      </a:rPr>
                      <a:t>onv3x3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2026053-AAB9-4A26-818C-DC775D8BE4ED}"/>
                      </a:ext>
                    </a:extLst>
                  </p:cNvPr>
                  <p:cNvSpPr/>
                  <p:nvPr/>
                </p:nvSpPr>
                <p:spPr>
                  <a:xfrm>
                    <a:off x="1885518" y="2353113"/>
                    <a:ext cx="1122431" cy="397935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600" b="1" kern="0" dirty="0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c</a:t>
                    </a: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cs typeface="Arial" panose="020B0604020202020204" pitchFamily="34" charset="0"/>
                      </a:rPr>
                      <a:t>onv1x1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BF4487B7-381F-4213-B9EE-AA13B712EAB6}"/>
                      </a:ext>
                    </a:extLst>
                  </p:cNvPr>
                  <p:cNvSpPr/>
                  <p:nvPr/>
                </p:nvSpPr>
                <p:spPr>
                  <a:xfrm>
                    <a:off x="1297046" y="1615609"/>
                    <a:ext cx="869589" cy="397936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Arial" panose="020B0604020202020204" pitchFamily="34" charset="0"/>
                      </a:rPr>
                      <a:t>Input</a:t>
                    </a:r>
                  </a:p>
                </p:txBody>
              </p: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67986EF4-7983-46A8-AE28-358F33E2A9E8}"/>
                      </a:ext>
                    </a:extLst>
                  </p:cNvPr>
                  <p:cNvCxnSpPr>
                    <a:stCxn id="30" idx="2"/>
                    <a:endCxn id="28" idx="0"/>
                  </p:cNvCxnSpPr>
                  <p:nvPr/>
                </p:nvCxnSpPr>
                <p:spPr>
                  <a:xfrm flipH="1">
                    <a:off x="939191" y="2013545"/>
                    <a:ext cx="792650" cy="335362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FFFF">
                        <a:lumMod val="50000"/>
                      </a:srgbClr>
                    </a:solidFill>
                    <a:prstDash val="solid"/>
                    <a:tailEnd type="triangle" w="lg" len="lg"/>
                  </a:ln>
                  <a:effectLst/>
                </p:spPr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0B5F2D06-1B7B-4999-B0C7-5213ED583ADC}"/>
                      </a:ext>
                    </a:extLst>
                  </p:cNvPr>
                  <p:cNvCxnSpPr>
                    <a:stCxn id="30" idx="2"/>
                    <a:endCxn id="29" idx="0"/>
                  </p:cNvCxnSpPr>
                  <p:nvPr/>
                </p:nvCxnSpPr>
                <p:spPr>
                  <a:xfrm>
                    <a:off x="1731841" y="2013545"/>
                    <a:ext cx="714893" cy="33956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FFFF">
                        <a:lumMod val="50000"/>
                      </a:srgbClr>
                    </a:solidFill>
                    <a:prstDash val="solid"/>
                    <a:tailEnd type="triangle" w="lg" len="lg"/>
                  </a:ln>
                  <a:effectLst/>
                </p:spPr>
              </p:cxn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F8419D4F-6E27-477A-BFEE-C42443F3BCA3}"/>
                      </a:ext>
                    </a:extLst>
                  </p:cNvPr>
                  <p:cNvSpPr/>
                  <p:nvPr/>
                </p:nvSpPr>
                <p:spPr>
                  <a:xfrm>
                    <a:off x="379777" y="3849273"/>
                    <a:ext cx="1122431" cy="397935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600" b="1" kern="0" dirty="0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c</a:t>
                    </a: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cs typeface="Arial" panose="020B0604020202020204" pitchFamily="34" charset="0"/>
                      </a:rPr>
                      <a:t>onv3x3</a:t>
                    </a:r>
                  </a:p>
                </p:txBody>
              </p: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C74780CB-A8A6-4BC4-A907-CC8657DA95EC}"/>
                      </a:ext>
                    </a:extLst>
                  </p:cNvPr>
                  <p:cNvCxnSpPr>
                    <a:stCxn id="40" idx="2"/>
                    <a:endCxn id="33" idx="0"/>
                  </p:cNvCxnSpPr>
                  <p:nvPr/>
                </p:nvCxnSpPr>
                <p:spPr>
                  <a:xfrm>
                    <a:off x="939191" y="3523732"/>
                    <a:ext cx="1802" cy="325541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FFFF">
                        <a:lumMod val="50000"/>
                      </a:srgbClr>
                    </a:solidFill>
                    <a:prstDash val="solid"/>
                    <a:tailEnd type="triangle" w="lg" len="lg"/>
                  </a:ln>
                  <a:effectLst/>
                </p:spPr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8EB8A1A1-D917-4602-820A-F68AD47B703C}"/>
                      </a:ext>
                    </a:extLst>
                  </p:cNvPr>
                  <p:cNvCxnSpPr>
                    <a:stCxn id="41" idx="2"/>
                    <a:endCxn id="37" idx="0"/>
                  </p:cNvCxnSpPr>
                  <p:nvPr/>
                </p:nvCxnSpPr>
                <p:spPr>
                  <a:xfrm flipH="1">
                    <a:off x="1832462" y="3523732"/>
                    <a:ext cx="610783" cy="97260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FFFF">
                        <a:lumMod val="50000"/>
                      </a:srgbClr>
                    </a:solidFill>
                    <a:prstDash val="solid"/>
                    <a:tailEnd type="triangle" w="lg" len="lg"/>
                  </a:ln>
                  <a:effectLst/>
                </p:spPr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26F67274-C73E-4BC7-88E5-9A7F6F54373E}"/>
                      </a:ext>
                    </a:extLst>
                  </p:cNvPr>
                  <p:cNvCxnSpPr>
                    <a:stCxn id="33" idx="2"/>
                    <a:endCxn id="37" idx="0"/>
                  </p:cNvCxnSpPr>
                  <p:nvPr/>
                </p:nvCxnSpPr>
                <p:spPr>
                  <a:xfrm>
                    <a:off x="940993" y="4247208"/>
                    <a:ext cx="891469" cy="249132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FFFF">
                        <a:lumMod val="50000"/>
                      </a:srgbClr>
                    </a:solidFill>
                    <a:prstDash val="solid"/>
                    <a:tailEnd type="triangle" w="lg" len="lg"/>
                  </a:ln>
                  <a:effectLst/>
                </p:spPr>
              </p:cxn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A27E28C3-6617-4FC0-BFA2-F6D7FCD4085F}"/>
                      </a:ext>
                    </a:extLst>
                  </p:cNvPr>
                  <p:cNvSpPr/>
                  <p:nvPr/>
                </p:nvSpPr>
                <p:spPr>
                  <a:xfrm>
                    <a:off x="1397667" y="4496340"/>
                    <a:ext cx="869589" cy="397937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Arial" panose="020B0604020202020204" pitchFamily="34" charset="0"/>
                      </a:rPr>
                      <a:t>add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EBB605A-9FFB-4626-B6C3-8E8A72B681CC}"/>
                      </a:ext>
                    </a:extLst>
                  </p:cNvPr>
                  <p:cNvSpPr/>
                  <p:nvPr/>
                </p:nvSpPr>
                <p:spPr>
                  <a:xfrm>
                    <a:off x="1394178" y="5215873"/>
                    <a:ext cx="869589" cy="397937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Arial" panose="020B0604020202020204" pitchFamily="34" charset="0"/>
                      </a:rPr>
                      <a:t>relu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3D7BFCBB-E6E6-49A2-84FC-B24E2D41C0FF}"/>
                      </a:ext>
                    </a:extLst>
                  </p:cNvPr>
                  <p:cNvCxnSpPr>
                    <a:stCxn id="37" idx="2"/>
                    <a:endCxn id="38" idx="0"/>
                  </p:cNvCxnSpPr>
                  <p:nvPr/>
                </p:nvCxnSpPr>
                <p:spPr>
                  <a:xfrm flipH="1">
                    <a:off x="1828973" y="4894276"/>
                    <a:ext cx="3489" cy="321597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FFFF">
                        <a:lumMod val="50000"/>
                      </a:srgbClr>
                    </a:solidFill>
                    <a:prstDash val="solid"/>
                    <a:tailEnd type="triangle" w="lg" len="lg"/>
                  </a:ln>
                  <a:effectLst/>
                </p:spPr>
              </p:cxn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76F8C38F-B158-452A-89DE-FAA1E7F2E0F5}"/>
                      </a:ext>
                    </a:extLst>
                  </p:cNvPr>
                  <p:cNvSpPr/>
                  <p:nvPr/>
                </p:nvSpPr>
                <p:spPr>
                  <a:xfrm>
                    <a:off x="377975" y="3125796"/>
                    <a:ext cx="1122431" cy="397935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600" b="1" kern="0" dirty="0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r</a:t>
                    </a:r>
                    <a:r>
                      <a:rPr kumimoji="0" lang="en-US" sz="1600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cs typeface="Arial" panose="020B0604020202020204" pitchFamily="34" charset="0"/>
                      </a:rPr>
                      <a:t>elu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D876685A-6087-49ED-821C-607D98CA0C28}"/>
                      </a:ext>
                    </a:extLst>
                  </p:cNvPr>
                  <p:cNvSpPr/>
                  <p:nvPr/>
                </p:nvSpPr>
                <p:spPr>
                  <a:xfrm>
                    <a:off x="1882029" y="3125796"/>
                    <a:ext cx="1122431" cy="397935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600" b="1" kern="0" dirty="0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r</a:t>
                    </a:r>
                    <a:r>
                      <a:rPr kumimoji="0" lang="en-US" sz="1600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cs typeface="Arial" panose="020B0604020202020204" pitchFamily="34" charset="0"/>
                      </a:rPr>
                      <a:t>elu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92120235-18EC-4B70-B808-132F31871B58}"/>
                      </a:ext>
                    </a:extLst>
                  </p:cNvPr>
                  <p:cNvCxnSpPr>
                    <a:stCxn id="28" idx="2"/>
                    <a:endCxn id="40" idx="0"/>
                  </p:cNvCxnSpPr>
                  <p:nvPr/>
                </p:nvCxnSpPr>
                <p:spPr>
                  <a:xfrm>
                    <a:off x="939191" y="2746842"/>
                    <a:ext cx="0" cy="378954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FFFF">
                        <a:lumMod val="50000"/>
                      </a:srgbClr>
                    </a:solidFill>
                    <a:prstDash val="solid"/>
                    <a:tailEnd type="triangle" w="lg" len="lg"/>
                  </a:ln>
                  <a:effectLst/>
                </p:spPr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45085961-B697-4160-A2C5-B2C7B4D1DEFD}"/>
                      </a:ext>
                    </a:extLst>
                  </p:cNvPr>
                  <p:cNvCxnSpPr>
                    <a:stCxn id="29" idx="2"/>
                    <a:endCxn id="41" idx="0"/>
                  </p:cNvCxnSpPr>
                  <p:nvPr/>
                </p:nvCxnSpPr>
                <p:spPr>
                  <a:xfrm flipH="1">
                    <a:off x="2443245" y="2751048"/>
                    <a:ext cx="3489" cy="37474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FFFF">
                        <a:lumMod val="50000"/>
                      </a:srgbClr>
                    </a:solidFill>
                    <a:prstDash val="solid"/>
                    <a:tailEnd type="triangle" w="lg" len="lg"/>
                  </a:ln>
                  <a:effectLst/>
                </p:spPr>
              </p:cxn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975E5282-B5DB-4A1D-A672-BB62AEED8874}"/>
                      </a:ext>
                    </a:extLst>
                  </p:cNvPr>
                  <p:cNvSpPr/>
                  <p:nvPr/>
                </p:nvSpPr>
                <p:spPr>
                  <a:xfrm>
                    <a:off x="258421" y="2193989"/>
                    <a:ext cx="1343631" cy="1479504"/>
                  </a:xfrm>
                  <a:prstGeom prst="rect">
                    <a:avLst/>
                  </a:prstGeom>
                  <a:noFill/>
                  <a:ln w="38100" cap="flat" cmpd="sng" algn="ctr">
                    <a:solidFill>
                      <a:schemeClr val="accent1"/>
                    </a:solidFill>
                    <a:prstDash val="sysDash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42DBB4C-E518-46BF-B9DE-7CE0E364EF17}"/>
                      </a:ext>
                    </a:extLst>
                  </p:cNvPr>
                  <p:cNvSpPr/>
                  <p:nvPr/>
                </p:nvSpPr>
                <p:spPr>
                  <a:xfrm>
                    <a:off x="1774918" y="2201534"/>
                    <a:ext cx="1343631" cy="1479504"/>
                  </a:xfrm>
                  <a:prstGeom prst="rect">
                    <a:avLst/>
                  </a:prstGeom>
                  <a:noFill/>
                  <a:ln w="38100" cap="flat" cmpd="sng" algn="ctr">
                    <a:solidFill>
                      <a:schemeClr val="accent1"/>
                    </a:solidFill>
                    <a:prstDash val="sysDash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F1A0C1F-45CA-47BC-BCCB-0902794B84D4}"/>
                    </a:ext>
                  </a:extLst>
                </p:cNvPr>
                <p:cNvGrpSpPr/>
                <p:nvPr/>
              </p:nvGrpSpPr>
              <p:grpSpPr>
                <a:xfrm>
                  <a:off x="4629273" y="2209315"/>
                  <a:ext cx="2677546" cy="1317682"/>
                  <a:chOff x="4640153" y="1871477"/>
                  <a:chExt cx="2677546" cy="1569568"/>
                </a:xfrm>
              </p:grpSpPr>
              <p:sp>
                <p:nvSpPr>
                  <p:cNvPr id="49" name="Rounded Rectangle 49">
                    <a:extLst>
                      <a:ext uri="{FF2B5EF4-FFF2-40B4-BE49-F238E27FC236}">
                        <a16:creationId xmlns:a16="http://schemas.microsoft.com/office/drawing/2014/main" id="{A76ADCA8-9E86-4AE8-9119-ADE34C5C5453}"/>
                      </a:ext>
                    </a:extLst>
                  </p:cNvPr>
                  <p:cNvSpPr/>
                  <p:nvPr/>
                </p:nvSpPr>
                <p:spPr>
                  <a:xfrm>
                    <a:off x="4640153" y="1871477"/>
                    <a:ext cx="2677546" cy="1569568"/>
                  </a:xfrm>
                  <a:prstGeom prst="round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b="1" dirty="0"/>
                      <a:t>Rule 1: Fuse conv + </a:t>
                    </a:r>
                    <a:r>
                      <a:rPr lang="en-US" b="1" dirty="0" err="1"/>
                      <a:t>relu</a:t>
                    </a:r>
                    <a:endParaRPr lang="en-US" b="1" dirty="0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8F7D576-A524-4773-91B2-846CF2CC54EE}"/>
                      </a:ext>
                    </a:extLst>
                  </p:cNvPr>
                  <p:cNvSpPr/>
                  <p:nvPr/>
                </p:nvSpPr>
                <p:spPr>
                  <a:xfrm>
                    <a:off x="4989484" y="2413128"/>
                    <a:ext cx="696941" cy="328872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1" kern="0" dirty="0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c</a:t>
                    </a:r>
                    <a:r>
                      <a:rPr kumimoji="0" lang="en-US" sz="1400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cs typeface="Arial" panose="020B0604020202020204" pitchFamily="34" charset="0"/>
                      </a:rPr>
                      <a:t>onv</a:t>
                    </a: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C2313FB5-C9D4-467C-99A5-A2C21C436465}"/>
                      </a:ext>
                    </a:extLst>
                  </p:cNvPr>
                  <p:cNvSpPr/>
                  <p:nvPr/>
                </p:nvSpPr>
                <p:spPr>
                  <a:xfrm>
                    <a:off x="4989484" y="2952506"/>
                    <a:ext cx="696941" cy="328872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1" kern="0" dirty="0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r</a:t>
                    </a:r>
                    <a:r>
                      <a:rPr kumimoji="0" lang="en-US" sz="1400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cs typeface="Arial" panose="020B0604020202020204" pitchFamily="34" charset="0"/>
                      </a:rPr>
                      <a:t>elu</a:t>
                    </a: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D5DAEA45-A81A-46D2-B40D-80487AFFFA97}"/>
                      </a:ext>
                    </a:extLst>
                  </p:cNvPr>
                  <p:cNvCxnSpPr>
                    <a:cxnSpLocks/>
                    <a:stCxn id="50" idx="2"/>
                    <a:endCxn id="51" idx="0"/>
                  </p:cNvCxnSpPr>
                  <p:nvPr/>
                </p:nvCxnSpPr>
                <p:spPr>
                  <a:xfrm>
                    <a:off x="5337955" y="2742000"/>
                    <a:ext cx="0" cy="210506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bg1"/>
                    </a:solidFill>
                    <a:prstDash val="solid"/>
                    <a:tailEnd type="triangle" w="lg" len="lg"/>
                  </a:ln>
                  <a:effectLst/>
                </p:spPr>
              </p:cxn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4714CB1-842A-4E98-8185-B5AAC9CA091C}"/>
                      </a:ext>
                    </a:extLst>
                  </p:cNvPr>
                  <p:cNvSpPr/>
                  <p:nvPr/>
                </p:nvSpPr>
                <p:spPr>
                  <a:xfrm>
                    <a:off x="6355831" y="2547874"/>
                    <a:ext cx="696941" cy="481502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 cap="flat" cmpd="sng" algn="ctr">
                    <a:solidFill>
                      <a:srgbClr val="8D3C1E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1" kern="0" dirty="0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c</a:t>
                    </a:r>
                    <a:r>
                      <a:rPr kumimoji="0" lang="en-US" sz="1400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cs typeface="Arial" panose="020B0604020202020204" pitchFamily="34" charset="0"/>
                      </a:rPr>
                      <a:t>onv</a:t>
                    </a: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endParaRPr>
                  </a:p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1" kern="0" dirty="0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+ </a:t>
                    </a:r>
                    <a:r>
                      <a:rPr lang="en-US" sz="1400" b="1" kern="0" dirty="0" err="1">
                        <a:solidFill>
                          <a:srgbClr val="000000"/>
                        </a:solidFill>
                        <a:latin typeface="Source Sans Pro"/>
                        <a:cs typeface="Arial" panose="020B0604020202020204" pitchFamily="34" charset="0"/>
                      </a:rPr>
                      <a:t>relu</a:t>
                    </a: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4" name="Equal 55">
                    <a:extLst>
                      <a:ext uri="{FF2B5EF4-FFF2-40B4-BE49-F238E27FC236}">
                        <a16:creationId xmlns:a16="http://schemas.microsoft.com/office/drawing/2014/main" id="{C20D613E-F8BF-466D-9042-4BB3C815C7F0}"/>
                      </a:ext>
                    </a:extLst>
                  </p:cNvPr>
                  <p:cNvSpPr/>
                  <p:nvPr/>
                </p:nvSpPr>
                <p:spPr>
                  <a:xfrm>
                    <a:off x="5807295" y="2642151"/>
                    <a:ext cx="446954" cy="364914"/>
                  </a:xfrm>
                  <a:prstGeom prst="mathEqual">
                    <a:avLst>
                      <a:gd name="adj1" fmla="val 16290"/>
                      <a:gd name="adj2" fmla="val 20436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733EFD-4ABA-4FF2-86A1-B516CF9BF946}"/>
                </a:ext>
              </a:extLst>
            </p:cNvPr>
            <p:cNvSpPr txBox="1"/>
            <p:nvPr/>
          </p:nvSpPr>
          <p:spPr>
            <a:xfrm>
              <a:off x="4289385" y="5455851"/>
              <a:ext cx="339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Program Transformation rules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4522E7-9F5E-494F-BD49-34B166EFB7E5}"/>
              </a:ext>
            </a:extLst>
          </p:cNvPr>
          <p:cNvGrpSpPr/>
          <p:nvPr/>
        </p:nvGrpSpPr>
        <p:grpSpPr>
          <a:xfrm>
            <a:off x="4634734" y="3643625"/>
            <a:ext cx="2677546" cy="1718515"/>
            <a:chOff x="4634734" y="3643625"/>
            <a:chExt cx="2677546" cy="171851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B928E9D-C5FC-43C5-A150-6296CFE79784}"/>
                </a:ext>
              </a:extLst>
            </p:cNvPr>
            <p:cNvSpPr/>
            <p:nvPr/>
          </p:nvSpPr>
          <p:spPr>
            <a:xfrm>
              <a:off x="5602217" y="4654254"/>
              <a:ext cx="69762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 w="0"/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05CEBF-3203-4218-A889-ECBB610C98C1}"/>
                </a:ext>
              </a:extLst>
            </p:cNvPr>
            <p:cNvGrpSpPr/>
            <p:nvPr/>
          </p:nvGrpSpPr>
          <p:grpSpPr>
            <a:xfrm>
              <a:off x="4634734" y="3643625"/>
              <a:ext cx="2677546" cy="1317682"/>
              <a:chOff x="4640151" y="3629694"/>
              <a:chExt cx="2677546" cy="1569568"/>
            </a:xfrm>
          </p:grpSpPr>
          <p:sp>
            <p:nvSpPr>
              <p:cNvPr id="56" name="Rounded Rectangle 58">
                <a:extLst>
                  <a:ext uri="{FF2B5EF4-FFF2-40B4-BE49-F238E27FC236}">
                    <a16:creationId xmlns:a16="http://schemas.microsoft.com/office/drawing/2014/main" id="{1F7ACB7A-E522-491B-A879-A0350BC189C4}"/>
                  </a:ext>
                </a:extLst>
              </p:cNvPr>
              <p:cNvSpPr/>
              <p:nvPr/>
            </p:nvSpPr>
            <p:spPr>
              <a:xfrm>
                <a:off x="4640151" y="3629694"/>
                <a:ext cx="2677546" cy="1569568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/>
                  <a:t>Rule 2: Fuse </a:t>
                </a:r>
                <a:r>
                  <a:rPr lang="en-US" b="1" dirty="0" err="1"/>
                  <a:t>convs</a:t>
                </a:r>
                <a:endParaRPr lang="en-US" b="1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BBF4502-3C37-4B27-9359-44239B96EBF3}"/>
                  </a:ext>
                </a:extLst>
              </p:cNvPr>
              <p:cNvSpPr/>
              <p:nvPr/>
            </p:nvSpPr>
            <p:spPr>
              <a:xfrm>
                <a:off x="4751026" y="4186294"/>
                <a:ext cx="575985" cy="298975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8D3C1E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>
                    <a:solidFill>
                      <a:srgbClr val="000000"/>
                    </a:solidFill>
                    <a:latin typeface="Source Sans Pro"/>
                    <a:cs typeface="Arial" panose="020B0604020202020204" pitchFamily="34" charset="0"/>
                  </a:rPr>
                  <a:t>c</a:t>
                </a:r>
                <a:r>
                  <a:rPr kumimoji="0" lang="en-US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cs typeface="Arial" panose="020B0604020202020204" pitchFamily="34" charset="0"/>
                  </a:rPr>
                  <a:t>onv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58B4B4-4911-4789-B9C7-9A8D9FD27616}"/>
                  </a:ext>
                </a:extLst>
              </p:cNvPr>
              <p:cNvSpPr/>
              <p:nvPr/>
            </p:nvSpPr>
            <p:spPr>
              <a:xfrm>
                <a:off x="5012285" y="4710723"/>
                <a:ext cx="696941" cy="328872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8D3C1E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>
                    <a:solidFill>
                      <a:srgbClr val="000000"/>
                    </a:solidFill>
                    <a:latin typeface="Source Sans Pro"/>
                    <a:cs typeface="Arial" panose="020B0604020202020204" pitchFamily="34" charset="0"/>
                  </a:rPr>
                  <a:t>add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cs typeface="Arial" panose="020B0604020202020204" pitchFamily="34" charset="0"/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BE2C32E-DB6F-4C06-80E4-2C35C402F44C}"/>
                  </a:ext>
                </a:extLst>
              </p:cNvPr>
              <p:cNvCxnSpPr>
                <a:cxnSpLocks/>
                <a:stCxn id="57" idx="2"/>
                <a:endCxn id="58" idx="0"/>
              </p:cNvCxnSpPr>
              <p:nvPr/>
            </p:nvCxnSpPr>
            <p:spPr>
              <a:xfrm>
                <a:off x="5039019" y="4485269"/>
                <a:ext cx="321737" cy="22545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60" name="Equal 63">
                <a:extLst>
                  <a:ext uri="{FF2B5EF4-FFF2-40B4-BE49-F238E27FC236}">
                    <a16:creationId xmlns:a16="http://schemas.microsoft.com/office/drawing/2014/main" id="{2C124D53-11C9-48E2-A1CD-A668B9F545FC}"/>
                  </a:ext>
                </a:extLst>
              </p:cNvPr>
              <p:cNvSpPr/>
              <p:nvPr/>
            </p:nvSpPr>
            <p:spPr>
              <a:xfrm>
                <a:off x="6027736" y="4400368"/>
                <a:ext cx="446954" cy="364914"/>
              </a:xfrm>
              <a:prstGeom prst="mathEqual">
                <a:avLst>
                  <a:gd name="adj1" fmla="val 16290"/>
                  <a:gd name="adj2" fmla="val 2043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C337098-50E2-4FE7-B1EE-F458992E50BF}"/>
                  </a:ext>
                </a:extLst>
              </p:cNvPr>
              <p:cNvSpPr/>
              <p:nvPr/>
            </p:nvSpPr>
            <p:spPr>
              <a:xfrm>
                <a:off x="6557525" y="4185057"/>
                <a:ext cx="696941" cy="328872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8D3C1E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>
                    <a:solidFill>
                      <a:srgbClr val="000000"/>
                    </a:solidFill>
                    <a:latin typeface="Source Sans Pro"/>
                    <a:cs typeface="Arial" panose="020B0604020202020204" pitchFamily="34" charset="0"/>
                  </a:rPr>
                  <a:t>add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376975-A5A6-43DE-9E2A-5B3826972C4B}"/>
                  </a:ext>
                </a:extLst>
              </p:cNvPr>
              <p:cNvSpPr/>
              <p:nvPr/>
            </p:nvSpPr>
            <p:spPr>
              <a:xfrm>
                <a:off x="6557525" y="4724435"/>
                <a:ext cx="696941" cy="328872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8D3C1E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>
                    <a:solidFill>
                      <a:srgbClr val="000000"/>
                    </a:solidFill>
                    <a:latin typeface="Source Sans Pro"/>
                    <a:cs typeface="Arial" panose="020B0604020202020204" pitchFamily="34" charset="0"/>
                  </a:rPr>
                  <a:t>conv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cs typeface="Arial" panose="020B0604020202020204" pitchFamily="34" charset="0"/>
                </a:endParaRP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6F67591C-748D-462A-9664-06CB369464FD}"/>
                  </a:ext>
                </a:extLst>
              </p:cNvPr>
              <p:cNvCxnSpPr>
                <a:cxnSpLocks/>
                <a:stCxn id="61" idx="2"/>
                <a:endCxn id="62" idx="0"/>
              </p:cNvCxnSpPr>
              <p:nvPr/>
            </p:nvCxnSpPr>
            <p:spPr>
              <a:xfrm>
                <a:off x="6905996" y="4513929"/>
                <a:ext cx="0" cy="21050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triangle" w="lg" len="lg"/>
              </a:ln>
              <a:effectLst/>
            </p:spPr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576F38F-EC3A-4ACA-8F14-FF1BF0D807FE}"/>
                  </a:ext>
                </a:extLst>
              </p:cNvPr>
              <p:cNvSpPr/>
              <p:nvPr/>
            </p:nvSpPr>
            <p:spPr>
              <a:xfrm>
                <a:off x="5415316" y="4185057"/>
                <a:ext cx="575985" cy="298975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solidFill>
                  <a:srgbClr val="8D3C1E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>
                    <a:solidFill>
                      <a:srgbClr val="000000"/>
                    </a:solidFill>
                    <a:latin typeface="Source Sans Pro"/>
                    <a:cs typeface="Arial" panose="020B0604020202020204" pitchFamily="34" charset="0"/>
                  </a:rPr>
                  <a:t>c</a:t>
                </a:r>
                <a:r>
                  <a:rPr kumimoji="0" lang="en-US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cs typeface="Arial" panose="020B0604020202020204" pitchFamily="34" charset="0"/>
                  </a:rPr>
                  <a:t>onv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cs typeface="Arial" panose="020B0604020202020204" pitchFamily="34" charset="0"/>
                </a:endParaRP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A405C42A-1986-4A52-BFA9-F5CB7434CE31}"/>
                  </a:ext>
                </a:extLst>
              </p:cNvPr>
              <p:cNvCxnSpPr>
                <a:cxnSpLocks/>
                <a:stCxn id="64" idx="2"/>
                <a:endCxn id="58" idx="0"/>
              </p:cNvCxnSpPr>
              <p:nvPr/>
            </p:nvCxnSpPr>
            <p:spPr>
              <a:xfrm flipH="1">
                <a:off x="5360756" y="4484032"/>
                <a:ext cx="342553" cy="226691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triangle" w="lg" len="lg"/>
              </a:ln>
              <a:effectLst/>
            </p:spPr>
          </p:cxn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530907A-435D-456C-949D-292E76BC5FE0}"/>
              </a:ext>
            </a:extLst>
          </p:cNvPr>
          <p:cNvGrpSpPr/>
          <p:nvPr/>
        </p:nvGrpSpPr>
        <p:grpSpPr>
          <a:xfrm>
            <a:off x="7924976" y="2480317"/>
            <a:ext cx="3998659" cy="3344866"/>
            <a:chOff x="7924976" y="1840917"/>
            <a:chExt cx="3998659" cy="3984266"/>
          </a:xfrm>
        </p:grpSpPr>
        <p:sp>
          <p:nvSpPr>
            <p:cNvPr id="10" name="Right Arrow 10">
              <a:extLst>
                <a:ext uri="{FF2B5EF4-FFF2-40B4-BE49-F238E27FC236}">
                  <a16:creationId xmlns:a16="http://schemas.microsoft.com/office/drawing/2014/main" id="{2A2D536F-7F89-4B42-BD4C-57443E61B35E}"/>
                </a:ext>
              </a:extLst>
            </p:cNvPr>
            <p:cNvSpPr/>
            <p:nvPr/>
          </p:nvSpPr>
          <p:spPr>
            <a:xfrm>
              <a:off x="7924976" y="3040554"/>
              <a:ext cx="914400" cy="808994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172A9E-FC11-4315-A5F5-447B5ED0BFE8}"/>
                </a:ext>
              </a:extLst>
            </p:cNvPr>
            <p:cNvGrpSpPr/>
            <p:nvPr/>
          </p:nvGrpSpPr>
          <p:grpSpPr>
            <a:xfrm>
              <a:off x="9071888" y="1840917"/>
              <a:ext cx="2851747" cy="3304016"/>
              <a:chOff x="9054699" y="2002729"/>
              <a:chExt cx="2851747" cy="330401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65FD38A-A289-449D-8D16-7B5B0DC270C3}"/>
                  </a:ext>
                </a:extLst>
              </p:cNvPr>
              <p:cNvGrpSpPr/>
              <p:nvPr/>
            </p:nvGrpSpPr>
            <p:grpSpPr>
              <a:xfrm>
                <a:off x="9169360" y="2002729"/>
                <a:ext cx="2629974" cy="3304016"/>
                <a:chOff x="9169360" y="2002729"/>
                <a:chExt cx="2629974" cy="3304016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D4AC5A6-8180-45FC-99EE-F374F582030D}"/>
                    </a:ext>
                  </a:extLst>
                </p:cNvPr>
                <p:cNvSpPr/>
                <p:nvPr/>
              </p:nvSpPr>
              <p:spPr>
                <a:xfrm>
                  <a:off x="9169360" y="2621095"/>
                  <a:ext cx="1122431" cy="512867"/>
                </a:xfrm>
                <a:prstGeom prst="rect">
                  <a:avLst/>
                </a:prstGeom>
                <a:solidFill>
                  <a:srgbClr val="FFFFFF"/>
                </a:solidFill>
                <a:ln w="38100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b="1" kern="0" dirty="0">
                      <a:solidFill>
                        <a:srgbClr val="000000"/>
                      </a:solidFill>
                      <a:latin typeface="Source Sans Pro"/>
                      <a:cs typeface="Arial" panose="020B0604020202020204" pitchFamily="34" charset="0"/>
                    </a:rPr>
                    <a:t>c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rPr>
                    <a:t>onv3x3 + </a:t>
                  </a:r>
                  <a:r>
                    <a:rPr lang="en-US" sz="1400" b="1" kern="0" dirty="0">
                      <a:solidFill>
                        <a:srgbClr val="000000"/>
                      </a:solidFill>
                      <a:latin typeface="Source Sans Pro"/>
                      <a:cs typeface="Arial" panose="020B0604020202020204" pitchFamily="34" charset="0"/>
                    </a:rPr>
                    <a:t>r</a:t>
                  </a:r>
                  <a:r>
                    <a:rPr kumimoji="0" lang="en-US" sz="14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rPr>
                    <a:t>elu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9C56A7F-3067-49F1-B4C5-E0F3F531C2FF}"/>
                    </a:ext>
                  </a:extLst>
                </p:cNvPr>
                <p:cNvSpPr/>
                <p:nvPr/>
              </p:nvSpPr>
              <p:spPr>
                <a:xfrm>
                  <a:off x="10676903" y="2625301"/>
                  <a:ext cx="1122431" cy="512867"/>
                </a:xfrm>
                <a:prstGeom prst="rect">
                  <a:avLst/>
                </a:prstGeom>
                <a:solidFill>
                  <a:srgbClr val="FFFFFF"/>
                </a:solidFill>
                <a:ln w="38100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b="1" kern="0" dirty="0">
                      <a:solidFill>
                        <a:srgbClr val="000000"/>
                      </a:solidFill>
                      <a:latin typeface="Source Sans Pro"/>
                      <a:cs typeface="Arial" panose="020B0604020202020204" pitchFamily="34" charset="0"/>
                    </a:rPr>
                    <a:t>c</a:t>
                  </a: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rPr>
                    <a:t>onv1x1</a:t>
                  </a:r>
                </a:p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rPr>
                    <a:t>+ </a:t>
                  </a:r>
                  <a:r>
                    <a:rPr lang="en-US" sz="1400" b="1" kern="0" dirty="0">
                      <a:solidFill>
                        <a:srgbClr val="000000"/>
                      </a:solidFill>
                      <a:latin typeface="Source Sans Pro"/>
                      <a:cs typeface="Arial" panose="020B0604020202020204" pitchFamily="34" charset="0"/>
                    </a:rPr>
                    <a:t>r</a:t>
                  </a:r>
                  <a:r>
                    <a:rPr kumimoji="0" lang="en-US" sz="14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rPr>
                    <a:t>elu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0B3B4BC-957A-4E27-A9A3-BA29EA9F2CC7}"/>
                    </a:ext>
                  </a:extLst>
                </p:cNvPr>
                <p:cNvSpPr/>
                <p:nvPr/>
              </p:nvSpPr>
              <p:spPr>
                <a:xfrm>
                  <a:off x="10088431" y="2002729"/>
                  <a:ext cx="869589" cy="397936"/>
                </a:xfrm>
                <a:prstGeom prst="rect">
                  <a:avLst/>
                </a:prstGeom>
                <a:solidFill>
                  <a:srgbClr val="FFFFFF"/>
                </a:solidFill>
                <a:ln w="38100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Arial" panose="020B0604020202020204" pitchFamily="34" charset="0"/>
                    </a:rPr>
                    <a:t>Input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1C384647-7A64-423C-9FBC-AA3D14873999}"/>
                    </a:ext>
                  </a:extLst>
                </p:cNvPr>
                <p:cNvCxnSpPr>
                  <a:cxnSpLocks/>
                  <a:stCxn id="14" idx="2"/>
                  <a:endCxn id="12" idx="0"/>
                </p:cNvCxnSpPr>
                <p:nvPr/>
              </p:nvCxnSpPr>
              <p:spPr>
                <a:xfrm flipH="1">
                  <a:off x="9730576" y="2400665"/>
                  <a:ext cx="792650" cy="22043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tailEnd type="triangle" w="lg" len="lg"/>
                </a:ln>
                <a:effectLst/>
              </p:spPr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BBF6770-5125-4775-B4DB-2225194AE05A}"/>
                    </a:ext>
                  </a:extLst>
                </p:cNvPr>
                <p:cNvCxnSpPr>
                  <a:cxnSpLocks/>
                  <a:stCxn id="14" idx="2"/>
                  <a:endCxn id="13" idx="0"/>
                </p:cNvCxnSpPr>
                <p:nvPr/>
              </p:nvCxnSpPr>
              <p:spPr>
                <a:xfrm>
                  <a:off x="10523226" y="2400665"/>
                  <a:ext cx="714893" cy="224636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07905F6-02A2-453F-A4D4-10B42086A116}"/>
                    </a:ext>
                  </a:extLst>
                </p:cNvPr>
                <p:cNvSpPr/>
                <p:nvPr/>
              </p:nvSpPr>
              <p:spPr>
                <a:xfrm>
                  <a:off x="9183492" y="3441045"/>
                  <a:ext cx="1122431" cy="397935"/>
                </a:xfrm>
                <a:prstGeom prst="rect">
                  <a:avLst/>
                </a:prstGeom>
                <a:solidFill>
                  <a:srgbClr val="FFFFFF"/>
                </a:solidFill>
                <a:ln w="38100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b="1" kern="0" dirty="0">
                      <a:solidFill>
                        <a:srgbClr val="000000"/>
                      </a:solidFill>
                      <a:latin typeface="Source Sans Pro"/>
                      <a:cs typeface="Arial" panose="020B0604020202020204" pitchFamily="34" charset="0"/>
                    </a:rPr>
                    <a:t>c</a:t>
                  </a: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cs typeface="Arial" panose="020B0604020202020204" pitchFamily="34" charset="0"/>
                    </a:rPr>
                    <a:t>onv3x3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92E4E82-D951-454D-9E66-6BC0C685B06C}"/>
                    </a:ext>
                  </a:extLst>
                </p:cNvPr>
                <p:cNvCxnSpPr>
                  <a:cxnSpLocks/>
                  <a:stCxn id="12" idx="2"/>
                  <a:endCxn id="17" idx="0"/>
                </p:cNvCxnSpPr>
                <p:nvPr/>
              </p:nvCxnSpPr>
              <p:spPr>
                <a:xfrm>
                  <a:off x="9730576" y="3133962"/>
                  <a:ext cx="14132" cy="30708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tailEnd type="triangle" w="lg" len="lg"/>
                </a:ln>
                <a:effectLst/>
              </p:spPr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86819BB9-F4FB-499D-BB8E-AEE0A80EC8BB}"/>
                    </a:ext>
                  </a:extLst>
                </p:cNvPr>
                <p:cNvCxnSpPr>
                  <a:endCxn id="21" idx="0"/>
                </p:cNvCxnSpPr>
                <p:nvPr/>
              </p:nvCxnSpPr>
              <p:spPr>
                <a:xfrm flipH="1">
                  <a:off x="10636177" y="3158782"/>
                  <a:ext cx="598454" cy="103049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tailEnd type="triangle" w="lg" len="lg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9B62DF6-9E76-45A3-B3D2-FBEBED60A188}"/>
                    </a:ext>
                  </a:extLst>
                </p:cNvPr>
                <p:cNvCxnSpPr>
                  <a:stCxn id="17" idx="2"/>
                  <a:endCxn id="21" idx="0"/>
                </p:cNvCxnSpPr>
                <p:nvPr/>
              </p:nvCxnSpPr>
              <p:spPr>
                <a:xfrm>
                  <a:off x="9744708" y="3838980"/>
                  <a:ext cx="891469" cy="35029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3D85230-B0DF-47EF-B332-D29B338B833A}"/>
                    </a:ext>
                  </a:extLst>
                </p:cNvPr>
                <p:cNvSpPr/>
                <p:nvPr/>
              </p:nvSpPr>
              <p:spPr>
                <a:xfrm>
                  <a:off x="10201382" y="4189275"/>
                  <a:ext cx="869589" cy="397936"/>
                </a:xfrm>
                <a:prstGeom prst="rect">
                  <a:avLst/>
                </a:prstGeom>
                <a:solidFill>
                  <a:srgbClr val="FFFFFF"/>
                </a:solidFill>
                <a:ln w="38100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Arial" panose="020B0604020202020204" pitchFamily="34" charset="0"/>
                    </a:rPr>
                    <a:t>add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D50C942-D2A0-4B9C-8DAC-4EBEC7657998}"/>
                    </a:ext>
                  </a:extLst>
                </p:cNvPr>
                <p:cNvSpPr/>
                <p:nvPr/>
              </p:nvSpPr>
              <p:spPr>
                <a:xfrm>
                  <a:off x="10197893" y="4908809"/>
                  <a:ext cx="869589" cy="397936"/>
                </a:xfrm>
                <a:prstGeom prst="rect">
                  <a:avLst/>
                </a:prstGeom>
                <a:solidFill>
                  <a:srgbClr val="FFFFFF"/>
                </a:solidFill>
                <a:ln w="38100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Arial" panose="020B0604020202020204" pitchFamily="34" charset="0"/>
                    </a:rPr>
                    <a:t>relu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BDD0B06-D2BD-403C-86D7-01689EB0FFCA}"/>
                    </a:ext>
                  </a:extLst>
                </p:cNvPr>
                <p:cNvCxnSpPr>
                  <a:stCxn id="21" idx="2"/>
                  <a:endCxn id="22" idx="0"/>
                </p:cNvCxnSpPr>
                <p:nvPr/>
              </p:nvCxnSpPr>
              <p:spPr>
                <a:xfrm flipH="1">
                  <a:off x="10632688" y="4587211"/>
                  <a:ext cx="3489" cy="3215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tailEnd type="triangle" w="lg" len="lg"/>
                </a:ln>
                <a:effectLst/>
              </p:spPr>
            </p:cxn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C76A4FA-BA1E-4026-A5AD-8E912EAED02B}"/>
                  </a:ext>
                </a:extLst>
              </p:cNvPr>
              <p:cNvSpPr/>
              <p:nvPr/>
            </p:nvSpPr>
            <p:spPr>
              <a:xfrm>
                <a:off x="9054699" y="2500764"/>
                <a:ext cx="1343631" cy="719851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F628772-3735-43F2-B9B8-18767BDFE1E5}"/>
                  </a:ext>
                </a:extLst>
              </p:cNvPr>
              <p:cNvSpPr/>
              <p:nvPr/>
            </p:nvSpPr>
            <p:spPr>
              <a:xfrm>
                <a:off x="10562815" y="2500764"/>
                <a:ext cx="1343631" cy="719851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E97A75D-0E2B-490C-8286-17F6416DF60D}"/>
                </a:ext>
              </a:extLst>
            </p:cNvPr>
            <p:cNvSpPr txBox="1"/>
            <p:nvPr/>
          </p:nvSpPr>
          <p:spPr>
            <a:xfrm>
              <a:off x="9163467" y="5455851"/>
              <a:ext cx="264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b="1" dirty="0">
                  <a:solidFill>
                    <a:srgbClr val="000000"/>
                  </a:solidFill>
                </a:rPr>
                <a:t>Optimized 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88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A3254F-8066-AA17-4CCA-C2F25052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708607"/>
            <a:ext cx="11423055" cy="5057601"/>
          </a:xfrm>
        </p:spPr>
        <p:txBody>
          <a:bodyPr/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Performance is limited </a:t>
            </a:r>
            <a:r>
              <a:rPr kumimoji="1" lang="en-US" altLang="zh-CN" b="1" dirty="0"/>
              <a:t>by existing expert-written transformation rules.</a:t>
            </a:r>
          </a:p>
          <a:p>
            <a:pPr lvl="1"/>
            <a:r>
              <a:rPr kumimoji="1" lang="en-US" altLang="zh-CN" dirty="0"/>
              <a:t>Predefined Operator Set</a:t>
            </a:r>
          </a:p>
          <a:p>
            <a:pPr lvl="1"/>
            <a:endParaRPr kumimoji="1" lang="en-US" altLang="zh-CN" dirty="0"/>
          </a:p>
          <a:p>
            <a:pPr marL="457189" lvl="1" indent="0">
              <a:buNone/>
            </a:pPr>
            <a:endParaRPr kumimoji="1" lang="en-US" altLang="zh-CN" dirty="0"/>
          </a:p>
          <a:p>
            <a:pPr marL="457189" lvl="1" indent="0">
              <a:buNone/>
            </a:pPr>
            <a:endParaRPr kumimoji="1" lang="en-US" altLang="zh-CN" dirty="0"/>
          </a:p>
          <a:p>
            <a:pPr lvl="1"/>
            <a:r>
              <a:rPr kumimoji="1" lang="en-US" altLang="zh-CN" dirty="0"/>
              <a:t>Predefined Transformation Rule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0053A9-16C9-61FB-EBCE-029E90C1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26" y="210476"/>
            <a:ext cx="10741377" cy="665091"/>
          </a:xfrm>
        </p:spPr>
        <p:txBody>
          <a:bodyPr/>
          <a:lstStyle/>
          <a:p>
            <a:r>
              <a:rPr kumimoji="1" lang="en-US" altLang="zh-CN" dirty="0"/>
              <a:t>Challenge-1 Limited Transformation Rules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0C936F-5346-6B84-5869-E15622790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3FD295-618F-374C-BEF1-D6639C424170}"/>
              </a:ext>
            </a:extLst>
          </p:cNvPr>
          <p:cNvGrpSpPr/>
          <p:nvPr/>
        </p:nvGrpSpPr>
        <p:grpSpPr>
          <a:xfrm>
            <a:off x="1390105" y="2080129"/>
            <a:ext cx="5770606" cy="1062681"/>
            <a:chOff x="1727887" y="1999544"/>
            <a:chExt cx="5770606" cy="1062681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96E689BC-6A2B-8551-F81E-F18D2EDBDB2A}"/>
                </a:ext>
              </a:extLst>
            </p:cNvPr>
            <p:cNvSpPr/>
            <p:nvPr/>
          </p:nvSpPr>
          <p:spPr>
            <a:xfrm>
              <a:off x="1727887" y="1999544"/>
              <a:ext cx="5770606" cy="106268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C0FB3348-3B27-0A11-A03B-17C41EE8015E}"/>
                </a:ext>
              </a:extLst>
            </p:cNvPr>
            <p:cNvSpPr/>
            <p:nvPr/>
          </p:nvSpPr>
          <p:spPr>
            <a:xfrm>
              <a:off x="1878227" y="2122096"/>
              <a:ext cx="3076833" cy="82474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F2BCF389-FD44-C7D5-CD8C-11E317BE79FF}"/>
                </a:ext>
              </a:extLst>
            </p:cNvPr>
            <p:cNvSpPr/>
            <p:nvPr/>
          </p:nvSpPr>
          <p:spPr>
            <a:xfrm>
              <a:off x="2940909" y="2531308"/>
              <a:ext cx="778475" cy="2810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Add</a:t>
              </a:r>
              <a:endParaRPr kumimoji="1" lang="zh-CN" altLang="en-US" dirty="0"/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CE122933-953B-7D7E-730D-3353FF956C5F}"/>
                </a:ext>
              </a:extLst>
            </p:cNvPr>
            <p:cNvSpPr/>
            <p:nvPr/>
          </p:nvSpPr>
          <p:spPr>
            <a:xfrm>
              <a:off x="2018272" y="2530886"/>
              <a:ext cx="778475" cy="2810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Conv</a:t>
              </a:r>
              <a:endParaRPr kumimoji="1" lang="zh-CN" altLang="en-US" dirty="0"/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9EDC0C72-E60B-CF1A-9220-A0E7959EFCC0}"/>
                </a:ext>
              </a:extLst>
            </p:cNvPr>
            <p:cNvSpPr/>
            <p:nvPr/>
          </p:nvSpPr>
          <p:spPr>
            <a:xfrm>
              <a:off x="3863546" y="2530885"/>
              <a:ext cx="943233" cy="2810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Gemm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3508BB4-C1C9-7FBF-72A9-C43A78051CE9}"/>
                </a:ext>
              </a:extLst>
            </p:cNvPr>
            <p:cNvSpPr txBox="1"/>
            <p:nvPr/>
          </p:nvSpPr>
          <p:spPr>
            <a:xfrm>
              <a:off x="5236762" y="2161552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General Operator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6FE7064-22FB-1AB4-D183-B0BA4CFF3572}"/>
                </a:ext>
              </a:extLst>
            </p:cNvPr>
            <p:cNvSpPr txBox="1"/>
            <p:nvPr/>
          </p:nvSpPr>
          <p:spPr>
            <a:xfrm>
              <a:off x="2279152" y="2144000"/>
              <a:ext cx="2274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Predefined Operator</a:t>
              </a:r>
              <a:endParaRPr kumimoji="1" lang="zh-CN" altLang="en-US" dirty="0"/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ED30F6B0-E834-D761-8EEA-2D94A7CDA096}"/>
                </a:ext>
              </a:extLst>
            </p:cNvPr>
            <p:cNvSpPr/>
            <p:nvPr/>
          </p:nvSpPr>
          <p:spPr>
            <a:xfrm>
              <a:off x="5660423" y="2560465"/>
              <a:ext cx="943233" cy="2810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?</a:t>
              </a:r>
              <a:endParaRPr kumimoji="1"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3B871F8-D1C5-D376-D64D-F928C6A415C7}"/>
              </a:ext>
            </a:extLst>
          </p:cNvPr>
          <p:cNvSpPr txBox="1"/>
          <p:nvPr/>
        </p:nvSpPr>
        <p:spPr>
          <a:xfrm>
            <a:off x="2774225" y="446194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Predefined Rule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B769D1-702C-BD45-B61E-E8C40BF82F53}"/>
              </a:ext>
            </a:extLst>
          </p:cNvPr>
          <p:cNvGrpSpPr/>
          <p:nvPr/>
        </p:nvGrpSpPr>
        <p:grpSpPr>
          <a:xfrm>
            <a:off x="1249738" y="3839870"/>
            <a:ext cx="6438517" cy="2088346"/>
            <a:chOff x="1393931" y="3787099"/>
            <a:chExt cx="6438517" cy="2088346"/>
          </a:xfrm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F4FC7A0C-7D3A-F37C-3B96-0403760CB70E}"/>
                </a:ext>
              </a:extLst>
            </p:cNvPr>
            <p:cNvSpPr/>
            <p:nvPr/>
          </p:nvSpPr>
          <p:spPr>
            <a:xfrm>
              <a:off x="1393931" y="3787099"/>
              <a:ext cx="6438517" cy="20883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E9A165B-0FC7-19DE-8FD3-0B61AE327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472" y="3933301"/>
              <a:ext cx="4090733" cy="1784097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6206CEE-3965-89BF-BB9B-84B9128F2755}"/>
                </a:ext>
              </a:extLst>
            </p:cNvPr>
            <p:cNvSpPr txBox="1"/>
            <p:nvPr/>
          </p:nvSpPr>
          <p:spPr>
            <a:xfrm>
              <a:off x="5779242" y="4445054"/>
              <a:ext cx="18951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General Transformation</a:t>
              </a:r>
              <a:endParaRPr kumimoji="1"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8ABC614-6E0B-A44E-9979-DDB1ACE32689}"/>
              </a:ext>
            </a:extLst>
          </p:cNvPr>
          <p:cNvSpPr txBox="1"/>
          <p:nvPr/>
        </p:nvSpPr>
        <p:spPr>
          <a:xfrm>
            <a:off x="413185" y="5976597"/>
            <a:ext cx="11622296" cy="5945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altLang="zh-CN" sz="2400" b="1" dirty="0">
                <a:cs typeface="Calibri" panose="020F0502020204030204" pitchFamily="34" charset="0"/>
              </a:rPr>
              <a:t>Challenge 1: How can we discover new transformation rules </a:t>
            </a:r>
            <a:r>
              <a:rPr lang="en-US" altLang="zh-CN" sz="2400" b="1" dirty="0">
                <a:solidFill>
                  <a:srgbClr val="C00000"/>
                </a:solidFill>
                <a:cs typeface="Calibri" panose="020F0502020204030204" pitchFamily="34" charset="0"/>
              </a:rPr>
              <a:t>automatically</a:t>
            </a:r>
            <a:r>
              <a:rPr lang="en-US" altLang="zh-CN" sz="2400" b="1" dirty="0"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847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053A9-16C9-61FB-EBCE-029E90C1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Challenge-2 Complex Computation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A3254F-8066-AA17-4CCA-C2F250520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Existing works fail to deal with </a:t>
            </a:r>
            <a:r>
              <a:rPr kumimoji="1" lang="en-US" altLang="zh-CN" b="1" dirty="0">
                <a:solidFill>
                  <a:srgbClr val="C00000"/>
                </a:solidFill>
              </a:rPr>
              <a:t>complex</a:t>
            </a:r>
            <a:r>
              <a:rPr kumimoji="1" lang="en-US" altLang="zh-CN" b="1" dirty="0"/>
              <a:t> computation graphs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Intra</a:t>
            </a:r>
            <a:r>
              <a:rPr kumimoji="1" lang="en-US" altLang="zh-CN" dirty="0"/>
              <a:t>-operator complexity</a:t>
            </a:r>
          </a:p>
          <a:p>
            <a:pPr lvl="2"/>
            <a:r>
              <a:rPr kumimoji="1" lang="en-US" altLang="zh-CN" dirty="0"/>
              <a:t>The operator itself is complex: e.g. SoftMax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457189" lvl="1" indent="0">
              <a:buNone/>
            </a:pPr>
            <a:endParaRPr kumimoji="1" lang="en-US" altLang="zh-CN" dirty="0"/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Inter</a:t>
            </a:r>
            <a:r>
              <a:rPr kumimoji="1" lang="en-US" altLang="zh-CN" dirty="0"/>
              <a:t>-operator complexity</a:t>
            </a:r>
          </a:p>
          <a:p>
            <a:pPr lvl="2"/>
            <a:r>
              <a:rPr kumimoji="1" lang="en-US" altLang="zh-CN" dirty="0"/>
              <a:t>Multiple complex operators introduce complex dependency in graph: e.g. H2O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0C936F-5346-6B84-5869-E15622790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2BED4C-2B8D-C467-CFF0-5910B2210689}"/>
              </a:ext>
            </a:extLst>
          </p:cNvPr>
          <p:cNvGrpSpPr/>
          <p:nvPr/>
        </p:nvGrpSpPr>
        <p:grpSpPr>
          <a:xfrm>
            <a:off x="612426" y="5352240"/>
            <a:ext cx="8810703" cy="911525"/>
            <a:chOff x="4715829" y="6319293"/>
            <a:chExt cx="8810703" cy="911525"/>
          </a:xfrm>
        </p:grpSpPr>
        <p:cxnSp>
          <p:nvCxnSpPr>
            <p:cNvPr id="8" name="直接箭头连接符 19">
              <a:extLst>
                <a:ext uri="{FF2B5EF4-FFF2-40B4-BE49-F238E27FC236}">
                  <a16:creationId xmlns:a16="http://schemas.microsoft.com/office/drawing/2014/main" id="{163BBBE6-0A1A-B550-AFA4-3B7CC9E05A84}"/>
                </a:ext>
              </a:extLst>
            </p:cNvPr>
            <p:cNvCxnSpPr>
              <a:cxnSpLocks/>
              <a:stCxn id="18" idx="3"/>
              <a:endCxn id="26" idx="1"/>
            </p:cNvCxnSpPr>
            <p:nvPr/>
          </p:nvCxnSpPr>
          <p:spPr>
            <a:xfrm flipV="1">
              <a:off x="11471016" y="6508578"/>
              <a:ext cx="416394" cy="5382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: 圆角 20">
              <a:extLst>
                <a:ext uri="{FF2B5EF4-FFF2-40B4-BE49-F238E27FC236}">
                  <a16:creationId xmlns:a16="http://schemas.microsoft.com/office/drawing/2014/main" id="{45E2FE06-B7ED-365B-07FE-00F1795CF4CA}"/>
                </a:ext>
              </a:extLst>
            </p:cNvPr>
            <p:cNvSpPr/>
            <p:nvPr/>
          </p:nvSpPr>
          <p:spPr>
            <a:xfrm>
              <a:off x="5882959" y="6907097"/>
              <a:ext cx="986938" cy="288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C00000"/>
              </a:solidFill>
            </a:ln>
            <a:effectLst>
              <a:glow rad="139700">
                <a:srgbClr val="C0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MatMul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0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箭头连接符 19">
              <a:extLst>
                <a:ext uri="{FF2B5EF4-FFF2-40B4-BE49-F238E27FC236}">
                  <a16:creationId xmlns:a16="http://schemas.microsoft.com/office/drawing/2014/main" id="{208CF9F1-BA80-230F-8249-51B1C31CF055}"/>
                </a:ext>
              </a:extLst>
            </p:cNvPr>
            <p:cNvCxnSpPr>
              <a:cxnSpLocks/>
              <a:stCxn id="31" idx="3"/>
              <a:endCxn id="9" idx="1"/>
            </p:cNvCxnSpPr>
            <p:nvPr/>
          </p:nvCxnSpPr>
          <p:spPr>
            <a:xfrm>
              <a:off x="5684735" y="7046152"/>
              <a:ext cx="198224" cy="49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9">
              <a:extLst>
                <a:ext uri="{FF2B5EF4-FFF2-40B4-BE49-F238E27FC236}">
                  <a16:creationId xmlns:a16="http://schemas.microsoft.com/office/drawing/2014/main" id="{AAF3E468-2E2E-D046-5E6D-7700AAC07085}"/>
                </a:ext>
              </a:extLst>
            </p:cNvPr>
            <p:cNvCxnSpPr>
              <a:cxnSpLocks/>
              <a:stCxn id="32" idx="2"/>
              <a:endCxn id="9" idx="0"/>
            </p:cNvCxnSpPr>
            <p:nvPr/>
          </p:nvCxnSpPr>
          <p:spPr>
            <a:xfrm>
              <a:off x="6376428" y="6732537"/>
              <a:ext cx="0" cy="1745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: 圆角 20">
              <a:extLst>
                <a:ext uri="{FF2B5EF4-FFF2-40B4-BE49-F238E27FC236}">
                  <a16:creationId xmlns:a16="http://schemas.microsoft.com/office/drawing/2014/main" id="{A5F693C2-7E96-1B3A-8E5A-D6AF6F4A498F}"/>
                </a:ext>
              </a:extLst>
            </p:cNvPr>
            <p:cNvSpPr/>
            <p:nvPr/>
          </p:nvSpPr>
          <p:spPr>
            <a:xfrm>
              <a:off x="8239049" y="6903708"/>
              <a:ext cx="873700" cy="288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: 圆角 20">
              <a:extLst>
                <a:ext uri="{FF2B5EF4-FFF2-40B4-BE49-F238E27FC236}">
                  <a16:creationId xmlns:a16="http://schemas.microsoft.com/office/drawing/2014/main" id="{0D7DEBE9-FEC5-7098-3786-F267D4985E54}"/>
                </a:ext>
              </a:extLst>
            </p:cNvPr>
            <p:cNvSpPr/>
            <p:nvPr/>
          </p:nvSpPr>
          <p:spPr>
            <a:xfrm>
              <a:off x="8239049" y="6337627"/>
              <a:ext cx="873700" cy="288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Mask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直接箭头连接符 19">
              <a:extLst>
                <a:ext uri="{FF2B5EF4-FFF2-40B4-BE49-F238E27FC236}">
                  <a16:creationId xmlns:a16="http://schemas.microsoft.com/office/drawing/2014/main" id="{408BC69A-FE9A-F243-A9AF-FC712AE42B97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>
              <a:off x="8675899" y="6625627"/>
              <a:ext cx="0" cy="2780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: 圆角 20">
              <a:extLst>
                <a:ext uri="{FF2B5EF4-FFF2-40B4-BE49-F238E27FC236}">
                  <a16:creationId xmlns:a16="http://schemas.microsoft.com/office/drawing/2014/main" id="{C73BE261-4705-FADA-F56A-4A8274633546}"/>
                </a:ext>
              </a:extLst>
            </p:cNvPr>
            <p:cNvSpPr/>
            <p:nvPr/>
          </p:nvSpPr>
          <p:spPr>
            <a:xfrm>
              <a:off x="9382178" y="6902152"/>
              <a:ext cx="873700" cy="288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9">
              <a:extLst>
                <a:ext uri="{FF2B5EF4-FFF2-40B4-BE49-F238E27FC236}">
                  <a16:creationId xmlns:a16="http://schemas.microsoft.com/office/drawing/2014/main" id="{20B57DA6-2C7E-0A5C-4B46-7638DB6B91E0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>
            <a:xfrm flipV="1">
              <a:off x="9112749" y="7046152"/>
              <a:ext cx="269429" cy="15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: 圆角 20">
              <a:extLst>
                <a:ext uri="{FF2B5EF4-FFF2-40B4-BE49-F238E27FC236}">
                  <a16:creationId xmlns:a16="http://schemas.microsoft.com/office/drawing/2014/main" id="{7F2BEC03-8D3A-3F93-2289-DDD16276F887}"/>
                </a:ext>
              </a:extLst>
            </p:cNvPr>
            <p:cNvSpPr/>
            <p:nvPr/>
          </p:nvSpPr>
          <p:spPr>
            <a:xfrm>
              <a:off x="9258653" y="6345698"/>
              <a:ext cx="1124722" cy="288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C00000"/>
              </a:solidFill>
            </a:ln>
            <a:effectLst>
              <a:glow rad="139700">
                <a:srgbClr val="C0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Reduce 0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: 圆角 20">
              <a:extLst>
                <a:ext uri="{FF2B5EF4-FFF2-40B4-BE49-F238E27FC236}">
                  <a16:creationId xmlns:a16="http://schemas.microsoft.com/office/drawing/2014/main" id="{B53A044D-3471-04FB-7C6D-8328DA866A7F}"/>
                </a:ext>
              </a:extLst>
            </p:cNvPr>
            <p:cNvSpPr/>
            <p:nvPr/>
          </p:nvSpPr>
          <p:spPr>
            <a:xfrm>
              <a:off x="10597316" y="6902816"/>
              <a:ext cx="873700" cy="288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Div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直接箭头连接符 19">
              <a:extLst>
                <a:ext uri="{FF2B5EF4-FFF2-40B4-BE49-F238E27FC236}">
                  <a16:creationId xmlns:a16="http://schemas.microsoft.com/office/drawing/2014/main" id="{4924A1DE-DEFB-CF3B-B4DE-EB1775C23436}"/>
                </a:ext>
              </a:extLst>
            </p:cNvPr>
            <p:cNvCxnSpPr>
              <a:cxnSpLocks/>
              <a:stCxn id="20" idx="3"/>
              <a:endCxn id="12" idx="1"/>
            </p:cNvCxnSpPr>
            <p:nvPr/>
          </p:nvCxnSpPr>
          <p:spPr>
            <a:xfrm flipV="1">
              <a:off x="8006170" y="7047708"/>
              <a:ext cx="232879" cy="13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: 圆角 20">
              <a:extLst>
                <a:ext uri="{FF2B5EF4-FFF2-40B4-BE49-F238E27FC236}">
                  <a16:creationId xmlns:a16="http://schemas.microsoft.com/office/drawing/2014/main" id="{652FCD32-5CB1-DA09-6AF9-90EDA278F5EE}"/>
                </a:ext>
              </a:extLst>
            </p:cNvPr>
            <p:cNvSpPr/>
            <p:nvPr/>
          </p:nvSpPr>
          <p:spPr>
            <a:xfrm>
              <a:off x="7132470" y="6905080"/>
              <a:ext cx="873700" cy="288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19">
              <a:extLst>
                <a:ext uri="{FF2B5EF4-FFF2-40B4-BE49-F238E27FC236}">
                  <a16:creationId xmlns:a16="http://schemas.microsoft.com/office/drawing/2014/main" id="{45DA5B52-FC66-BA41-77C2-EFB0637AF6AC}"/>
                </a:ext>
              </a:extLst>
            </p:cNvPr>
            <p:cNvCxnSpPr>
              <a:cxnSpLocks/>
              <a:stCxn id="34" idx="2"/>
              <a:endCxn id="20" idx="0"/>
            </p:cNvCxnSpPr>
            <p:nvPr/>
          </p:nvCxnSpPr>
          <p:spPr>
            <a:xfrm flipH="1">
              <a:off x="7569320" y="6732537"/>
              <a:ext cx="2201" cy="1725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19">
              <a:extLst>
                <a:ext uri="{FF2B5EF4-FFF2-40B4-BE49-F238E27FC236}">
                  <a16:creationId xmlns:a16="http://schemas.microsoft.com/office/drawing/2014/main" id="{FAD2A95E-C2D3-2811-BCBE-DEABAFC3B508}"/>
                </a:ext>
              </a:extLst>
            </p:cNvPr>
            <p:cNvCxnSpPr>
              <a:cxnSpLocks/>
              <a:stCxn id="15" idx="0"/>
              <a:endCxn id="17" idx="2"/>
            </p:cNvCxnSpPr>
            <p:nvPr/>
          </p:nvCxnSpPr>
          <p:spPr>
            <a:xfrm flipV="1">
              <a:off x="9819028" y="6633698"/>
              <a:ext cx="1986" cy="2684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19">
              <a:extLst>
                <a:ext uri="{FF2B5EF4-FFF2-40B4-BE49-F238E27FC236}">
                  <a16:creationId xmlns:a16="http://schemas.microsoft.com/office/drawing/2014/main" id="{247C3862-DCB6-0986-D4EB-34FCA568EEF0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10383375" y="6489698"/>
              <a:ext cx="650791" cy="4131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19">
              <a:extLst>
                <a:ext uri="{FF2B5EF4-FFF2-40B4-BE49-F238E27FC236}">
                  <a16:creationId xmlns:a16="http://schemas.microsoft.com/office/drawing/2014/main" id="{5726823D-5692-907D-7893-63131302BFE3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10255878" y="7046152"/>
              <a:ext cx="341438" cy="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圆角 20">
              <a:extLst>
                <a:ext uri="{FF2B5EF4-FFF2-40B4-BE49-F238E27FC236}">
                  <a16:creationId xmlns:a16="http://schemas.microsoft.com/office/drawing/2014/main" id="{259D8F82-AD28-80DD-BF65-8A820F2FCD33}"/>
                </a:ext>
              </a:extLst>
            </p:cNvPr>
            <p:cNvSpPr/>
            <p:nvPr/>
          </p:nvSpPr>
          <p:spPr>
            <a:xfrm>
              <a:off x="11886007" y="6912912"/>
              <a:ext cx="1039163" cy="288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C00000"/>
              </a:solidFill>
            </a:ln>
            <a:effectLst>
              <a:glow rad="139700">
                <a:srgbClr val="C0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Reduce 1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矩形: 圆角 20">
              <a:extLst>
                <a:ext uri="{FF2B5EF4-FFF2-40B4-BE49-F238E27FC236}">
                  <a16:creationId xmlns:a16="http://schemas.microsoft.com/office/drawing/2014/main" id="{3427C2BA-68E6-A431-C0D0-A3E8A04F8731}"/>
                </a:ext>
              </a:extLst>
            </p:cNvPr>
            <p:cNvSpPr/>
            <p:nvPr/>
          </p:nvSpPr>
          <p:spPr>
            <a:xfrm>
              <a:off x="11887410" y="6364578"/>
              <a:ext cx="1021488" cy="288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C00000"/>
              </a:solidFill>
            </a:ln>
            <a:effectLst>
              <a:glow rad="139700">
                <a:srgbClr val="C0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MatMul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直接箭头连接符 19">
              <a:extLst>
                <a:ext uri="{FF2B5EF4-FFF2-40B4-BE49-F238E27FC236}">
                  <a16:creationId xmlns:a16="http://schemas.microsoft.com/office/drawing/2014/main" id="{BA2137DF-20EB-493E-888F-F6361FC3D0ED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11471016" y="7046816"/>
              <a:ext cx="414991" cy="100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19">
              <a:extLst>
                <a:ext uri="{FF2B5EF4-FFF2-40B4-BE49-F238E27FC236}">
                  <a16:creationId xmlns:a16="http://schemas.microsoft.com/office/drawing/2014/main" id="{B8A4385C-3575-6E62-9891-83B4DBD394C9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2908898" y="6508578"/>
              <a:ext cx="6176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19">
              <a:extLst>
                <a:ext uri="{FF2B5EF4-FFF2-40B4-BE49-F238E27FC236}">
                  <a16:creationId xmlns:a16="http://schemas.microsoft.com/office/drawing/2014/main" id="{3E31450C-94D5-B878-FA4B-E76D042B5F03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12925170" y="7046152"/>
              <a:ext cx="590073" cy="10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19">
              <a:extLst>
                <a:ext uri="{FF2B5EF4-FFF2-40B4-BE49-F238E27FC236}">
                  <a16:creationId xmlns:a16="http://schemas.microsoft.com/office/drawing/2014/main" id="{59AA6688-3E2B-CF61-7FD3-7CA8CD8B066B}"/>
                </a:ext>
              </a:extLst>
            </p:cNvPr>
            <p:cNvCxnSpPr>
              <a:cxnSpLocks/>
              <a:stCxn id="33" idx="3"/>
              <a:endCxn id="26" idx="1"/>
            </p:cNvCxnSpPr>
            <p:nvPr/>
          </p:nvCxnSpPr>
          <p:spPr>
            <a:xfrm>
              <a:off x="11596526" y="6503959"/>
              <a:ext cx="290884" cy="46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08B7CD8-15C3-F7BE-A39C-21A373AF80D5}"/>
                </a:ext>
              </a:extLst>
            </p:cNvPr>
            <p:cNvSpPr txBox="1"/>
            <p:nvPr/>
          </p:nvSpPr>
          <p:spPr>
            <a:xfrm>
              <a:off x="4715829" y="6861486"/>
              <a:ext cx="968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Input Q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DD68DD4-91D2-9E14-19D7-15D1BE29B9D2}"/>
                </a:ext>
              </a:extLst>
            </p:cNvPr>
            <p:cNvSpPr txBox="1"/>
            <p:nvPr/>
          </p:nvSpPr>
          <p:spPr>
            <a:xfrm>
              <a:off x="5905462" y="6363205"/>
              <a:ext cx="941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Input K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CE2F5C6-879B-304A-C270-1E03FDF32B3A}"/>
                </a:ext>
              </a:extLst>
            </p:cNvPr>
            <p:cNvSpPr txBox="1"/>
            <p:nvPr/>
          </p:nvSpPr>
          <p:spPr>
            <a:xfrm>
              <a:off x="10663641" y="6319293"/>
              <a:ext cx="932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Input V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92BF337-EB4C-B3F1-9DF8-846F14C4A9CD}"/>
                </a:ext>
              </a:extLst>
            </p:cNvPr>
            <p:cNvSpPr txBox="1"/>
            <p:nvPr/>
          </p:nvSpPr>
          <p:spPr>
            <a:xfrm>
              <a:off x="6857881" y="6363205"/>
              <a:ext cx="1427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const scalar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直接箭头连接符 19">
              <a:extLst>
                <a:ext uri="{FF2B5EF4-FFF2-40B4-BE49-F238E27FC236}">
                  <a16:creationId xmlns:a16="http://schemas.microsoft.com/office/drawing/2014/main" id="{E3728A7A-D18C-547B-61C5-FA2899E71FED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 flipV="1">
              <a:off x="6869897" y="7049080"/>
              <a:ext cx="262573" cy="20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07A230B-7072-3FA9-F4A8-6D8A73919E63}"/>
              </a:ext>
            </a:extLst>
          </p:cNvPr>
          <p:cNvGrpSpPr/>
          <p:nvPr/>
        </p:nvGrpSpPr>
        <p:grpSpPr>
          <a:xfrm>
            <a:off x="2716777" y="2687043"/>
            <a:ext cx="2504729" cy="1354364"/>
            <a:chOff x="1809120" y="2458110"/>
            <a:chExt cx="2504729" cy="1354364"/>
          </a:xfrm>
        </p:grpSpPr>
        <p:sp>
          <p:nvSpPr>
            <p:cNvPr id="37" name="矩形: 圆角 20">
              <a:extLst>
                <a:ext uri="{FF2B5EF4-FFF2-40B4-BE49-F238E27FC236}">
                  <a16:creationId xmlns:a16="http://schemas.microsoft.com/office/drawing/2014/main" id="{BFD10B35-9B2B-30A4-C7C8-CF9DEF2BD91D}"/>
                </a:ext>
              </a:extLst>
            </p:cNvPr>
            <p:cNvSpPr/>
            <p:nvPr/>
          </p:nvSpPr>
          <p:spPr>
            <a:xfrm>
              <a:off x="1809120" y="2458110"/>
              <a:ext cx="1124722" cy="288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Div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: 圆角 20">
              <a:extLst>
                <a:ext uri="{FF2B5EF4-FFF2-40B4-BE49-F238E27FC236}">
                  <a16:creationId xmlns:a16="http://schemas.microsoft.com/office/drawing/2014/main" id="{6C234968-114F-20DF-8B72-3ABB47C68694}"/>
                </a:ext>
              </a:extLst>
            </p:cNvPr>
            <p:cNvSpPr/>
            <p:nvPr/>
          </p:nvSpPr>
          <p:spPr>
            <a:xfrm>
              <a:off x="1817096" y="2989925"/>
              <a:ext cx="1124722" cy="288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C00000"/>
              </a:solidFill>
            </a:ln>
            <a:effectLst>
              <a:glow rad="101600">
                <a:srgbClr val="C00000">
                  <a:alpha val="97716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Softmax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矩形: 圆角 20">
              <a:extLst>
                <a:ext uri="{FF2B5EF4-FFF2-40B4-BE49-F238E27FC236}">
                  <a16:creationId xmlns:a16="http://schemas.microsoft.com/office/drawing/2014/main" id="{3397A89E-7DC6-9C9E-3672-9AEE07A3A995}"/>
                </a:ext>
              </a:extLst>
            </p:cNvPr>
            <p:cNvSpPr/>
            <p:nvPr/>
          </p:nvSpPr>
          <p:spPr>
            <a:xfrm>
              <a:off x="1817096" y="3524474"/>
              <a:ext cx="1124722" cy="288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MatMul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矩形: 圆角 20">
              <a:extLst>
                <a:ext uri="{FF2B5EF4-FFF2-40B4-BE49-F238E27FC236}">
                  <a16:creationId xmlns:a16="http://schemas.microsoft.com/office/drawing/2014/main" id="{648357FD-765A-3DFC-A0C4-B62AB9036F8F}"/>
                </a:ext>
              </a:extLst>
            </p:cNvPr>
            <p:cNvSpPr/>
            <p:nvPr/>
          </p:nvSpPr>
          <p:spPr>
            <a:xfrm>
              <a:off x="3189127" y="2989925"/>
              <a:ext cx="1124722" cy="31017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Transpose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: 圆角 20">
              <a:extLst>
                <a:ext uri="{FF2B5EF4-FFF2-40B4-BE49-F238E27FC236}">
                  <a16:creationId xmlns:a16="http://schemas.microsoft.com/office/drawing/2014/main" id="{4B88B51E-AEC4-950D-0A82-B39F86A16D35}"/>
                </a:ext>
              </a:extLst>
            </p:cNvPr>
            <p:cNvSpPr/>
            <p:nvPr/>
          </p:nvSpPr>
          <p:spPr>
            <a:xfrm>
              <a:off x="3189127" y="2460844"/>
              <a:ext cx="1124722" cy="288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接箭头连接符 19">
              <a:extLst>
                <a:ext uri="{FF2B5EF4-FFF2-40B4-BE49-F238E27FC236}">
                  <a16:creationId xmlns:a16="http://schemas.microsoft.com/office/drawing/2014/main" id="{00F276CC-864B-481F-1E8B-09347BE1A69C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2371481" y="2746110"/>
              <a:ext cx="7976" cy="2438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19">
              <a:extLst>
                <a:ext uri="{FF2B5EF4-FFF2-40B4-BE49-F238E27FC236}">
                  <a16:creationId xmlns:a16="http://schemas.microsoft.com/office/drawing/2014/main" id="{B4AB3D81-BC3E-A592-7847-500C588BFC40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2379457" y="3277925"/>
              <a:ext cx="0" cy="2465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19">
              <a:extLst>
                <a:ext uri="{FF2B5EF4-FFF2-40B4-BE49-F238E27FC236}">
                  <a16:creationId xmlns:a16="http://schemas.microsoft.com/office/drawing/2014/main" id="{32AE8B95-915D-43F8-D0A1-3F2E2D8EF0B3}"/>
                </a:ext>
              </a:extLst>
            </p:cNvPr>
            <p:cNvCxnSpPr>
              <a:cxnSpLocks/>
              <a:stCxn id="40" idx="2"/>
              <a:endCxn id="39" idx="3"/>
            </p:cNvCxnSpPr>
            <p:nvPr/>
          </p:nvCxnSpPr>
          <p:spPr>
            <a:xfrm flipH="1">
              <a:off x="2941818" y="3300102"/>
              <a:ext cx="809670" cy="3683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19">
              <a:extLst>
                <a:ext uri="{FF2B5EF4-FFF2-40B4-BE49-F238E27FC236}">
                  <a16:creationId xmlns:a16="http://schemas.microsoft.com/office/drawing/2014/main" id="{D543E128-CD76-EBC2-99DE-F4B56E785C2A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>
            <a:xfrm>
              <a:off x="3751488" y="2748844"/>
              <a:ext cx="0" cy="2410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C35FF903-B796-BB27-DE38-FDB7C510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1" y="2651053"/>
            <a:ext cx="3659657" cy="11386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9AB368-AB6B-F1A7-B471-E33B2D156AB4}"/>
              </a:ext>
            </a:extLst>
          </p:cNvPr>
          <p:cNvSpPr txBox="1"/>
          <p:nvPr/>
        </p:nvSpPr>
        <p:spPr>
          <a:xfrm>
            <a:off x="8703029" y="5016733"/>
            <a:ext cx="3502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</a:rPr>
              <a:t>Reduction on Different Dimension</a:t>
            </a:r>
            <a:endParaRPr kumimoji="1" lang="zh-CN" altLang="en-US" sz="1600" b="1" dirty="0">
              <a:solidFill>
                <a:srgbClr val="C00000"/>
              </a:solidFill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1A812513-8FE7-710D-2F3D-CE3E4779EB1B}"/>
              </a:ext>
            </a:extLst>
          </p:cNvPr>
          <p:cNvCxnSpPr>
            <a:stCxn id="5" idx="1"/>
          </p:cNvCxnSpPr>
          <p:nvPr/>
        </p:nvCxnSpPr>
        <p:spPr>
          <a:xfrm flipH="1">
            <a:off x="8431179" y="5186010"/>
            <a:ext cx="271850" cy="4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445E3052-A98A-44B2-7213-279F36D16F06}"/>
              </a:ext>
            </a:extLst>
          </p:cNvPr>
          <p:cNvCxnSpPr>
            <a:cxnSpLocks/>
          </p:cNvCxnSpPr>
          <p:nvPr/>
        </p:nvCxnSpPr>
        <p:spPr>
          <a:xfrm flipH="1">
            <a:off x="8821767" y="5338410"/>
            <a:ext cx="264569" cy="55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38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E1DDF-6430-F061-E006-037D3BEB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EinNet</a:t>
            </a:r>
            <a:r>
              <a:rPr lang="en-US" altLang="zh-CN" dirty="0"/>
              <a:t>: Derivation-based optimizer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8FDA2E-56F0-04B6-755D-A84F486DA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24" name="内容占位符 61">
            <a:extLst>
              <a:ext uri="{FF2B5EF4-FFF2-40B4-BE49-F238E27FC236}">
                <a16:creationId xmlns:a16="http://schemas.microsoft.com/office/drawing/2014/main" id="{DDFAE5CC-5DBA-C0F5-7831-AB99B605E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9629" y="2523040"/>
            <a:ext cx="7286983" cy="2674660"/>
          </a:xfrm>
          <a:prstGeom prst="rect">
            <a:avLst/>
          </a:prstGeom>
        </p:spPr>
      </p:pic>
      <p:cxnSp>
        <p:nvCxnSpPr>
          <p:cNvPr id="25" name="直接箭头连接符 50">
            <a:extLst>
              <a:ext uri="{FF2B5EF4-FFF2-40B4-BE49-F238E27FC236}">
                <a16:creationId xmlns:a16="http://schemas.microsoft.com/office/drawing/2014/main" id="{ADF24620-1016-DB72-2CF1-B432156E26DB}"/>
              </a:ext>
            </a:extLst>
          </p:cNvPr>
          <p:cNvCxnSpPr>
            <a:cxnSpLocks/>
          </p:cNvCxnSpPr>
          <p:nvPr/>
        </p:nvCxnSpPr>
        <p:spPr>
          <a:xfrm flipH="1">
            <a:off x="6473193" y="4801219"/>
            <a:ext cx="669135" cy="63590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6" name="直接箭头连接符 52">
            <a:extLst>
              <a:ext uri="{FF2B5EF4-FFF2-40B4-BE49-F238E27FC236}">
                <a16:creationId xmlns:a16="http://schemas.microsoft.com/office/drawing/2014/main" id="{EE67CCCC-FE7C-247D-C0B4-E2D04D5E7EDE}"/>
              </a:ext>
            </a:extLst>
          </p:cNvPr>
          <p:cNvCxnSpPr>
            <a:cxnSpLocks/>
          </p:cNvCxnSpPr>
          <p:nvPr/>
        </p:nvCxnSpPr>
        <p:spPr>
          <a:xfrm>
            <a:off x="7931700" y="5088685"/>
            <a:ext cx="692132" cy="269630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7" name="直接箭头连接符 54">
            <a:extLst>
              <a:ext uri="{FF2B5EF4-FFF2-40B4-BE49-F238E27FC236}">
                <a16:creationId xmlns:a16="http://schemas.microsoft.com/office/drawing/2014/main" id="{C36DBB9B-96C8-8372-C865-385AE368D284}"/>
              </a:ext>
            </a:extLst>
          </p:cNvPr>
          <p:cNvCxnSpPr>
            <a:cxnSpLocks/>
          </p:cNvCxnSpPr>
          <p:nvPr/>
        </p:nvCxnSpPr>
        <p:spPr>
          <a:xfrm flipH="1">
            <a:off x="2870702" y="3763996"/>
            <a:ext cx="318326" cy="286123"/>
          </a:xfrm>
          <a:prstGeom prst="straightConnector1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A74348B-BDC7-7B3B-1CA4-83B3D1E1F123}"/>
              </a:ext>
            </a:extLst>
          </p:cNvPr>
          <p:cNvGrpSpPr/>
          <p:nvPr/>
        </p:nvGrpSpPr>
        <p:grpSpPr>
          <a:xfrm>
            <a:off x="788256" y="2137547"/>
            <a:ext cx="1954719" cy="1346269"/>
            <a:chOff x="1531187" y="2006391"/>
            <a:chExt cx="1954719" cy="134626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DD2E88E-5F9C-F3FA-B98E-D463774F9A3D}"/>
                </a:ext>
              </a:extLst>
            </p:cNvPr>
            <p:cNvSpPr/>
            <p:nvPr/>
          </p:nvSpPr>
          <p:spPr>
            <a:xfrm>
              <a:off x="1708787" y="2199665"/>
              <a:ext cx="1777119" cy="11529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Express DNN programs using </a:t>
              </a:r>
              <a:r>
                <a:rPr kumimoji="0" lang="en-US" altLang="zh-CN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tensor algebra expressions</a:t>
              </a:r>
              <a:endPara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33A7424-A8B1-8D5A-922B-80F2B41F292F}"/>
                </a:ext>
              </a:extLst>
            </p:cNvPr>
            <p:cNvSpPr/>
            <p:nvPr/>
          </p:nvSpPr>
          <p:spPr>
            <a:xfrm>
              <a:off x="1531187" y="2006391"/>
              <a:ext cx="355200" cy="355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B9F36B2-A861-E888-6AA1-A254A861377C}"/>
              </a:ext>
            </a:extLst>
          </p:cNvPr>
          <p:cNvGrpSpPr/>
          <p:nvPr/>
        </p:nvGrpSpPr>
        <p:grpSpPr>
          <a:xfrm>
            <a:off x="687568" y="3944813"/>
            <a:ext cx="2055407" cy="1609263"/>
            <a:chOff x="243456" y="4468226"/>
            <a:chExt cx="2055407" cy="160926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C392D71-8C3B-C767-0E99-41CEEBF39836}"/>
                </a:ext>
              </a:extLst>
            </p:cNvPr>
            <p:cNvSpPr/>
            <p:nvPr/>
          </p:nvSpPr>
          <p:spPr>
            <a:xfrm>
              <a:off x="421057" y="4658335"/>
              <a:ext cx="1877806" cy="14191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Automatically find equivalent transformation by </a:t>
              </a:r>
              <a:r>
                <a:rPr kumimoji="0" lang="en-US" altLang="zh-CN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applying derivation rules</a:t>
              </a:r>
              <a:endPara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9547252-8E9A-AB14-9AAB-14EEBDCA6F89}"/>
                </a:ext>
              </a:extLst>
            </p:cNvPr>
            <p:cNvSpPr/>
            <p:nvPr/>
          </p:nvSpPr>
          <p:spPr>
            <a:xfrm>
              <a:off x="243456" y="4468226"/>
              <a:ext cx="355200" cy="355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5FB0E24-410F-44DD-4A06-9F1E5E8E06C7}"/>
              </a:ext>
            </a:extLst>
          </p:cNvPr>
          <p:cNvGrpSpPr/>
          <p:nvPr/>
        </p:nvGrpSpPr>
        <p:grpSpPr>
          <a:xfrm>
            <a:off x="2870702" y="5384152"/>
            <a:ext cx="3537745" cy="840157"/>
            <a:chOff x="4599836" y="5415068"/>
            <a:chExt cx="3537745" cy="840157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2D8C05E-AE87-15AB-5E8A-CFD156F171CE}"/>
                </a:ext>
              </a:extLst>
            </p:cNvPr>
            <p:cNvSpPr/>
            <p:nvPr/>
          </p:nvSpPr>
          <p:spPr>
            <a:xfrm>
              <a:off x="4777437" y="5596202"/>
              <a:ext cx="3360144" cy="6590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Map existing operators to </a:t>
              </a:r>
              <a:r>
                <a:rPr kumimoji="0" lang="en-US" altLang="zh-CN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DNN library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 to guarantee the efficiency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B973410-12CF-D524-CD00-DED676214E42}"/>
                </a:ext>
              </a:extLst>
            </p:cNvPr>
            <p:cNvSpPr/>
            <p:nvPr/>
          </p:nvSpPr>
          <p:spPr>
            <a:xfrm>
              <a:off x="4599836" y="5415068"/>
              <a:ext cx="355200" cy="3552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E943F22-1DA0-7FFE-216C-649C888531DB}"/>
              </a:ext>
            </a:extLst>
          </p:cNvPr>
          <p:cNvGrpSpPr/>
          <p:nvPr/>
        </p:nvGrpSpPr>
        <p:grpSpPr>
          <a:xfrm>
            <a:off x="8675488" y="4845808"/>
            <a:ext cx="2678315" cy="1323980"/>
            <a:chOff x="8737374" y="5235449"/>
            <a:chExt cx="2678315" cy="132398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CCB87E8-5BAE-2270-F205-024F64C78D78}"/>
                </a:ext>
              </a:extLst>
            </p:cNvPr>
            <p:cNvSpPr/>
            <p:nvPr/>
          </p:nvSpPr>
          <p:spPr>
            <a:xfrm>
              <a:off x="8906947" y="5392581"/>
              <a:ext cx="2508742" cy="1166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Automatically </a:t>
              </a:r>
              <a:r>
                <a:rPr kumimoji="0" lang="en-US" altLang="zh-CN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generate non-existing operators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 to guarantee the flexibility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E80C818-0C04-ADCE-BC72-134DD52BB005}"/>
                </a:ext>
              </a:extLst>
            </p:cNvPr>
            <p:cNvSpPr/>
            <p:nvPr/>
          </p:nvSpPr>
          <p:spPr>
            <a:xfrm>
              <a:off x="8737374" y="5235449"/>
              <a:ext cx="355200" cy="355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rPr>
                <a:t>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0" name="直接箭头连接符 60">
            <a:extLst>
              <a:ext uri="{FF2B5EF4-FFF2-40B4-BE49-F238E27FC236}">
                <a16:creationId xmlns:a16="http://schemas.microsoft.com/office/drawing/2014/main" id="{9AA8A40B-6E35-2BC1-B495-30F64A6C5F6A}"/>
              </a:ext>
            </a:extLst>
          </p:cNvPr>
          <p:cNvCxnSpPr>
            <a:cxnSpLocks/>
          </p:cNvCxnSpPr>
          <p:nvPr/>
        </p:nvCxnSpPr>
        <p:spPr>
          <a:xfrm flipH="1" flipV="1">
            <a:off x="2920575" y="2907318"/>
            <a:ext cx="454972" cy="65101"/>
          </a:xfrm>
          <a:prstGeom prst="straightConnector1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B9FB0AC6-1AF3-B278-A505-3854317C88B5}"/>
              </a:ext>
            </a:extLst>
          </p:cNvPr>
          <p:cNvSpPr txBox="1"/>
          <p:nvPr/>
        </p:nvSpPr>
        <p:spPr>
          <a:xfrm>
            <a:off x="136867" y="6274805"/>
            <a:ext cx="13734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Zheng,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Liyan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, et al. "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EinNet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: Optimizing Tensor Programs with Derivation-Based Transformations." 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OSDI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rPr>
              <a:t>. 2023.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94C37779-CFE8-4F65-ABA7-24CAE396F0ED}"/>
              </a:ext>
            </a:extLst>
          </p:cNvPr>
          <p:cNvSpPr txBox="1">
            <a:spLocks/>
          </p:cNvSpPr>
          <p:nvPr/>
        </p:nvSpPr>
        <p:spPr>
          <a:xfrm>
            <a:off x="725311" y="1031061"/>
            <a:ext cx="10741377" cy="5057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xpress AI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 with 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 algebra expressions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and automatically find 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equivalent transformations </a:t>
            </a:r>
            <a:r>
              <a: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by applying linear-algebra based derivation rules.</a:t>
            </a:r>
          </a:p>
        </p:txBody>
      </p:sp>
    </p:spTree>
    <p:extLst>
      <p:ext uri="{BB962C8B-B14F-4D97-AF65-F5344CB8AC3E}">
        <p14:creationId xmlns:p14="http://schemas.microsoft.com/office/powerpoint/2010/main" val="314455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A460D-35C6-4AEF-B103-2833900F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EinNet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2845F-FA70-41FA-88E2-AE2E7578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Achieve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up to 2.7×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speedup ( 1.51× on average)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on some DNN models</a:t>
            </a:r>
            <a:endParaRPr kumimoji="0" lang="zh-CN" altLang="en-US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FF705B-7A2D-4F13-8021-E2F9646CA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9F55AD-FE1C-4AF9-ABDE-B0F445CD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95" y="2920155"/>
            <a:ext cx="11558210" cy="22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6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CB2A-9DB1-4DBF-7B71-2D3E7D12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 Overview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80A41-49A7-4C28-9BD3-228E4B0F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1F5DA-EFF2-4747-CF58-A5E36B6652E3}"/>
              </a:ext>
            </a:extLst>
          </p:cNvPr>
          <p:cNvGrpSpPr/>
          <p:nvPr/>
        </p:nvGrpSpPr>
        <p:grpSpPr>
          <a:xfrm>
            <a:off x="1112679" y="1477488"/>
            <a:ext cx="2535423" cy="773940"/>
            <a:chOff x="3573340" y="1146506"/>
            <a:chExt cx="2619814" cy="67597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82289D0-CF59-7DD4-0ABE-23E64FF593D1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8" name="矩形: 剪去对角 115">
                <a:extLst>
                  <a:ext uri="{FF2B5EF4-FFF2-40B4-BE49-F238E27FC236}">
                    <a16:creationId xmlns:a16="http://schemas.microsoft.com/office/drawing/2014/main" id="{D68722B7-BE2C-AA42-669D-80AA0939C5F3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: 剪去对角 116">
                <a:extLst>
                  <a:ext uri="{FF2B5EF4-FFF2-40B4-BE49-F238E27FC236}">
                    <a16:creationId xmlns:a16="http://schemas.microsoft.com/office/drawing/2014/main" id="{1917C246-CC64-FA62-62B4-8E301C1ADCC9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PA-文本框 16">
              <a:extLst>
                <a:ext uri="{FF2B5EF4-FFF2-40B4-BE49-F238E27FC236}">
                  <a16:creationId xmlns:a16="http://schemas.microsoft.com/office/drawing/2014/main" id="{F4CBE7B1-3E4A-A783-E24F-8668928F55D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Construction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CCA15A-AC0D-9511-B274-5991F3C027F6}"/>
              </a:ext>
            </a:extLst>
          </p:cNvPr>
          <p:cNvGrpSpPr/>
          <p:nvPr/>
        </p:nvGrpSpPr>
        <p:grpSpPr>
          <a:xfrm>
            <a:off x="1112677" y="2369030"/>
            <a:ext cx="2535423" cy="773940"/>
            <a:chOff x="3573340" y="1146506"/>
            <a:chExt cx="2619814" cy="67597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03C0F4-B41B-8AA1-A461-77A9381C133C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3" name="矩形: 剪去对角 115">
                <a:extLst>
                  <a:ext uri="{FF2B5EF4-FFF2-40B4-BE49-F238E27FC236}">
                    <a16:creationId xmlns:a16="http://schemas.microsoft.com/office/drawing/2014/main" id="{267D828D-179F-827F-13CD-75128E1DCAA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矩形: 剪去对角 116">
                <a:extLst>
                  <a:ext uri="{FF2B5EF4-FFF2-40B4-BE49-F238E27FC236}">
                    <a16:creationId xmlns:a16="http://schemas.microsoft.com/office/drawing/2014/main" id="{8926EC9D-E049-D8EA-D388-846F6CAD2ADE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PA-文本框 16">
              <a:extLst>
                <a:ext uri="{FF2B5EF4-FFF2-40B4-BE49-F238E27FC236}">
                  <a16:creationId xmlns:a16="http://schemas.microsoft.com/office/drawing/2014/main" id="{3C0874EC-DBBD-D359-6219-59093F8D3CD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Transformation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046F36-9F92-991A-8997-01FBA097DA18}"/>
              </a:ext>
            </a:extLst>
          </p:cNvPr>
          <p:cNvGrpSpPr/>
          <p:nvPr/>
        </p:nvGrpSpPr>
        <p:grpSpPr>
          <a:xfrm>
            <a:off x="1127889" y="4122702"/>
            <a:ext cx="2535423" cy="773940"/>
            <a:chOff x="3573340" y="1146506"/>
            <a:chExt cx="2619814" cy="67597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14A3F99-A358-7606-474C-B1827C2DCC60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3" name="矩形: 剪去对角 115">
                <a:extLst>
                  <a:ext uri="{FF2B5EF4-FFF2-40B4-BE49-F238E27FC236}">
                    <a16:creationId xmlns:a16="http://schemas.microsoft.com/office/drawing/2014/main" id="{049A0023-BDF6-F22E-E506-28A30F95D994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矩形: 剪去对角 116">
                <a:extLst>
                  <a:ext uri="{FF2B5EF4-FFF2-40B4-BE49-F238E27FC236}">
                    <a16:creationId xmlns:a16="http://schemas.microsoft.com/office/drawing/2014/main" id="{0490FED1-A0C9-E7EF-434A-6D6AF7EFAA78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PA-文本框 16">
              <a:extLst>
                <a:ext uri="{FF2B5EF4-FFF2-40B4-BE49-F238E27FC236}">
                  <a16:creationId xmlns:a16="http://schemas.microsoft.com/office/drawing/2014/main" id="{065F4FD4-79BE-F548-109A-2223816EA07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Intermediate Representation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86E1596-0D11-6DD8-8DC3-22F2BC2616CC}"/>
              </a:ext>
            </a:extLst>
          </p:cNvPr>
          <p:cNvGrpSpPr/>
          <p:nvPr/>
        </p:nvGrpSpPr>
        <p:grpSpPr>
          <a:xfrm>
            <a:off x="1127889" y="4993115"/>
            <a:ext cx="2535423" cy="773940"/>
            <a:chOff x="3573340" y="1146506"/>
            <a:chExt cx="2619814" cy="67597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09064BD-08EC-BA54-E1FA-851B46811D47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8" name="矩形: 剪去对角 115">
                <a:extLst>
                  <a:ext uri="{FF2B5EF4-FFF2-40B4-BE49-F238E27FC236}">
                    <a16:creationId xmlns:a16="http://schemas.microsoft.com/office/drawing/2014/main" id="{F7FAB738-0778-6E52-58A2-75C4530AB8DE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矩形: 剪去对角 116">
                <a:extLst>
                  <a:ext uri="{FF2B5EF4-FFF2-40B4-BE49-F238E27FC236}">
                    <a16:creationId xmlns:a16="http://schemas.microsoft.com/office/drawing/2014/main" id="{922E922A-9BE7-4501-157E-C9976D0B839D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PA-文本框 16">
              <a:extLst>
                <a:ext uri="{FF2B5EF4-FFF2-40B4-BE49-F238E27FC236}">
                  <a16:creationId xmlns:a16="http://schemas.microsoft.com/office/drawing/2014/main" id="{D0D0CD1D-8672-F794-40D3-A4C4CD2D755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691001" y="1323203"/>
              <a:ext cx="2403463" cy="32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Code Generation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9CE79-710A-7BB5-F175-8EFC70EB7673}"/>
              </a:ext>
            </a:extLst>
          </p:cNvPr>
          <p:cNvSpPr txBox="1"/>
          <p:nvPr/>
        </p:nvSpPr>
        <p:spPr>
          <a:xfrm>
            <a:off x="4203611" y="1642615"/>
            <a:ext cx="704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translate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user program </a:t>
            </a:r>
            <a:r>
              <a:rPr kumimoji="1" lang="en-US" altLang="zh-CN" sz="2000" b="1" dirty="0"/>
              <a:t>into 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computation graph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8120CA-44A4-90E1-5334-322EAD9FCCDA}"/>
              </a:ext>
            </a:extLst>
          </p:cNvPr>
          <p:cNvSpPr txBox="1"/>
          <p:nvPr/>
        </p:nvSpPr>
        <p:spPr>
          <a:xfrm>
            <a:off x="4203611" y="2555945"/>
            <a:ext cx="576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automatically</a:t>
            </a:r>
            <a:r>
              <a:rPr kumimoji="1" lang="en-US" altLang="zh-CN" sz="2000" b="1" dirty="0"/>
              <a:t> derive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optimized</a:t>
            </a:r>
            <a:r>
              <a:rPr kumimoji="1" lang="en-US" altLang="zh-CN" sz="2000" b="1" dirty="0"/>
              <a:t> graphs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450DF0B-0F1D-B6C5-791D-F23011A5E96B}"/>
              </a:ext>
            </a:extLst>
          </p:cNvPr>
          <p:cNvSpPr txBox="1"/>
          <p:nvPr/>
        </p:nvSpPr>
        <p:spPr>
          <a:xfrm>
            <a:off x="4203611" y="5180030"/>
            <a:ext cx="677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generate efficient code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sophisticated</a:t>
            </a:r>
            <a:r>
              <a:rPr kumimoji="1" lang="en-US" altLang="zh-CN" sz="2000" b="1" dirty="0"/>
              <a:t> chips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3D113E-8DB3-0855-E0FC-D3953773937A}"/>
              </a:ext>
            </a:extLst>
          </p:cNvPr>
          <p:cNvSpPr txBox="1"/>
          <p:nvPr/>
        </p:nvSpPr>
        <p:spPr>
          <a:xfrm>
            <a:off x="4203611" y="4323318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abstract</a:t>
            </a:r>
            <a:r>
              <a:rPr kumimoji="1" lang="en-US" altLang="zh-CN" sz="2000" b="1" dirty="0"/>
              <a:t> properties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diverse</a:t>
            </a:r>
            <a:r>
              <a:rPr kumimoji="1" lang="en-US" altLang="zh-CN" sz="2000" b="1" dirty="0"/>
              <a:t> hardware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C086CF3-3569-69C4-A288-F9A32E1B0A2B}"/>
              </a:ext>
            </a:extLst>
          </p:cNvPr>
          <p:cNvSpPr/>
          <p:nvPr/>
        </p:nvSpPr>
        <p:spPr>
          <a:xfrm>
            <a:off x="1" y="1176462"/>
            <a:ext cx="12191999" cy="5466840"/>
          </a:xfrm>
          <a:prstGeom prst="rect">
            <a:avLst/>
          </a:prstGeom>
          <a:solidFill>
            <a:srgbClr val="989898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: 圆角 49">
            <a:extLst>
              <a:ext uri="{FF2B5EF4-FFF2-40B4-BE49-F238E27FC236}">
                <a16:creationId xmlns:a16="http://schemas.microsoft.com/office/drawing/2014/main" id="{1479C5A9-655E-8BA8-428B-D607C5555AAF}"/>
              </a:ext>
            </a:extLst>
          </p:cNvPr>
          <p:cNvSpPr/>
          <p:nvPr/>
        </p:nvSpPr>
        <p:spPr>
          <a:xfrm>
            <a:off x="745834" y="3118088"/>
            <a:ext cx="11200602" cy="10294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3200" dirty="0">
              <a:solidFill>
                <a:srgbClr val="C0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6C5C6F-EE46-6E65-238A-C02341D73EA4}"/>
              </a:ext>
            </a:extLst>
          </p:cNvPr>
          <p:cNvGrpSpPr/>
          <p:nvPr/>
        </p:nvGrpSpPr>
        <p:grpSpPr>
          <a:xfrm>
            <a:off x="1112677" y="3245866"/>
            <a:ext cx="2535423" cy="773940"/>
            <a:chOff x="3573340" y="1146506"/>
            <a:chExt cx="2619814" cy="67597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B17877-C99F-B11B-037C-A53C67596706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8" name="矩形: 剪去对角 115">
                <a:extLst>
                  <a:ext uri="{FF2B5EF4-FFF2-40B4-BE49-F238E27FC236}">
                    <a16:creationId xmlns:a16="http://schemas.microsoft.com/office/drawing/2014/main" id="{908DBAEE-0376-7184-5A39-B4EE032D466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矩形: 剪去对角 116">
                <a:extLst>
                  <a:ext uri="{FF2B5EF4-FFF2-40B4-BE49-F238E27FC236}">
                    <a16:creationId xmlns:a16="http://schemas.microsoft.com/office/drawing/2014/main" id="{29F4EBCC-FBC9-A01F-AF72-9070E9E62A00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PA-文本框 16">
              <a:extLst>
                <a:ext uri="{FF2B5EF4-FFF2-40B4-BE49-F238E27FC236}">
                  <a16:creationId xmlns:a16="http://schemas.microsoft.com/office/drawing/2014/main" id="{0B18FA8D-D6AE-A1C4-6688-831C048112D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Operator Description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C9096A4-7D90-C9C2-4802-9337F3DB685A}"/>
              </a:ext>
            </a:extLst>
          </p:cNvPr>
          <p:cNvSpPr txBox="1"/>
          <p:nvPr/>
        </p:nvSpPr>
        <p:spPr>
          <a:xfrm>
            <a:off x="4203611" y="3410993"/>
            <a:ext cx="6293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design a frontend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describing</a:t>
            </a:r>
            <a:r>
              <a:rPr kumimoji="1" lang="en-US" altLang="zh-CN" sz="2000" b="1" dirty="0"/>
              <a:t> operators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47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FB4D2-9C46-F00C-A4D3-61DFBD1F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Diverse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Workloads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5ECF9-3E04-5A20-380B-BC34601FD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Diverse AI workloads have various computation patterns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A1E118-15BB-67B4-429A-DEE4C20C1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E9A5C3-7833-C5FA-3800-7B83AD1EF674}"/>
              </a:ext>
            </a:extLst>
          </p:cNvPr>
          <p:cNvGrpSpPr/>
          <p:nvPr/>
        </p:nvGrpSpPr>
        <p:grpSpPr>
          <a:xfrm>
            <a:off x="323255" y="1933832"/>
            <a:ext cx="5114109" cy="1775114"/>
            <a:chOff x="323255" y="1933832"/>
            <a:chExt cx="5114109" cy="177511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1EAEEB4-BA34-0F5D-3CFA-B3296A0FADE6}"/>
                </a:ext>
              </a:extLst>
            </p:cNvPr>
            <p:cNvGrpSpPr/>
            <p:nvPr/>
          </p:nvGrpSpPr>
          <p:grpSpPr>
            <a:xfrm>
              <a:off x="323255" y="2328170"/>
              <a:ext cx="3792619" cy="1380776"/>
              <a:chOff x="415182" y="2076217"/>
              <a:chExt cx="3792619" cy="1380776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EF122CE-52C7-B011-B63F-F25C3138C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182" y="2076217"/>
                <a:ext cx="3027025" cy="827904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3F796DD-7233-F415-5F60-0F422E235845}"/>
                  </a:ext>
                </a:extLst>
              </p:cNvPr>
              <p:cNvSpPr txBox="1"/>
              <p:nvPr/>
            </p:nvSpPr>
            <p:spPr>
              <a:xfrm>
                <a:off x="2676613" y="3087661"/>
                <a:ext cx="1531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Convolution</a:t>
                </a:r>
                <a:endParaRPr kumimoji="1" lang="zh-CN" altLang="en-US" b="1" dirty="0"/>
              </a:p>
            </p:txBody>
          </p:sp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D4E3632-C2E7-1A5D-3849-05F3FB7A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7421" y="1933832"/>
              <a:ext cx="1269943" cy="1495168"/>
            </a:xfrm>
            <a:prstGeom prst="rect">
              <a:avLst/>
            </a:prstGeom>
          </p:spPr>
        </p:pic>
      </p:grpSp>
      <p:sp>
        <p:nvSpPr>
          <p:cNvPr id="19" name="右箭头 18">
            <a:extLst>
              <a:ext uri="{FF2B5EF4-FFF2-40B4-BE49-F238E27FC236}">
                <a16:creationId xmlns:a16="http://schemas.microsoft.com/office/drawing/2014/main" id="{6AE7E2C7-923B-7F37-D788-56E81D39A1B4}"/>
              </a:ext>
            </a:extLst>
          </p:cNvPr>
          <p:cNvSpPr/>
          <p:nvPr/>
        </p:nvSpPr>
        <p:spPr>
          <a:xfrm>
            <a:off x="3484605" y="2471093"/>
            <a:ext cx="506627" cy="383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BA4FA3E-5AAA-0F18-1D64-B6432586124F}"/>
              </a:ext>
            </a:extLst>
          </p:cNvPr>
          <p:cNvGrpSpPr/>
          <p:nvPr/>
        </p:nvGrpSpPr>
        <p:grpSpPr>
          <a:xfrm>
            <a:off x="838197" y="3843285"/>
            <a:ext cx="4927522" cy="2557386"/>
            <a:chOff x="838197" y="3843285"/>
            <a:chExt cx="4927522" cy="25573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33F4ADF-A697-72A2-9459-BD8195FDDCE6}"/>
                </a:ext>
              </a:extLst>
            </p:cNvPr>
            <p:cNvGrpSpPr/>
            <p:nvPr/>
          </p:nvGrpSpPr>
          <p:grpSpPr>
            <a:xfrm>
              <a:off x="838197" y="3943966"/>
              <a:ext cx="2899721" cy="2456705"/>
              <a:chOff x="3652520" y="1467361"/>
              <a:chExt cx="2899721" cy="2456705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3F3A9A0-3277-7E1B-08B9-FF30615B2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2520" y="1467361"/>
                <a:ext cx="1586093" cy="1994370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FA68A43-4227-584C-4463-DB5B9B4C3AE6}"/>
                  </a:ext>
                </a:extLst>
              </p:cNvPr>
              <p:cNvSpPr txBox="1"/>
              <p:nvPr/>
            </p:nvSpPr>
            <p:spPr>
              <a:xfrm>
                <a:off x="5020988" y="3554734"/>
                <a:ext cx="1531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Transformer</a:t>
                </a:r>
                <a:endParaRPr kumimoji="1" lang="zh-CN" altLang="en-US" b="1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668F2BD-8D6F-10F2-F28A-DAA005F7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9064" y="3843285"/>
              <a:ext cx="2246655" cy="2055450"/>
            </a:xfrm>
            <a:prstGeom prst="rect">
              <a:avLst/>
            </a:prstGeom>
          </p:spPr>
        </p:pic>
        <p:sp>
          <p:nvSpPr>
            <p:cNvPr id="22" name="右箭头 21">
              <a:extLst>
                <a:ext uri="{FF2B5EF4-FFF2-40B4-BE49-F238E27FC236}">
                  <a16:creationId xmlns:a16="http://schemas.microsoft.com/office/drawing/2014/main" id="{0A3DBF47-7313-F037-E078-219A7C6E8227}"/>
                </a:ext>
              </a:extLst>
            </p:cNvPr>
            <p:cNvSpPr/>
            <p:nvPr/>
          </p:nvSpPr>
          <p:spPr>
            <a:xfrm>
              <a:off x="2729995" y="4862303"/>
              <a:ext cx="506627" cy="383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3967AAE-C6E0-5A44-4503-B61443EA6374}"/>
              </a:ext>
            </a:extLst>
          </p:cNvPr>
          <p:cNvGrpSpPr/>
          <p:nvPr/>
        </p:nvGrpSpPr>
        <p:grpSpPr>
          <a:xfrm>
            <a:off x="6440659" y="4122261"/>
            <a:ext cx="5697913" cy="2407627"/>
            <a:chOff x="6440659" y="4122261"/>
            <a:chExt cx="5697913" cy="240762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813398F-0FDF-DCA7-A0CE-6F75E1054D0B}"/>
                </a:ext>
              </a:extLst>
            </p:cNvPr>
            <p:cNvGrpSpPr/>
            <p:nvPr/>
          </p:nvGrpSpPr>
          <p:grpSpPr>
            <a:xfrm>
              <a:off x="6440659" y="4122261"/>
              <a:ext cx="3725848" cy="2407627"/>
              <a:chOff x="9096707" y="1288448"/>
              <a:chExt cx="3725848" cy="2407627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76D65B3-6297-5CA8-A185-EAF469D5C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6707" y="1288448"/>
                <a:ext cx="2482867" cy="1918250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E2A982B-785C-E9A8-A537-9262BA4B8ECE}"/>
                  </a:ext>
                </a:extLst>
              </p:cNvPr>
              <p:cNvSpPr txBox="1"/>
              <p:nvPr/>
            </p:nvSpPr>
            <p:spPr>
              <a:xfrm>
                <a:off x="10876766" y="3326743"/>
                <a:ext cx="1945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Linear Attention</a:t>
                </a:r>
                <a:endParaRPr kumimoji="1" lang="zh-CN" altLang="en-US" b="1" dirty="0"/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B50DCC5-EE6E-CBFE-0C09-E9E76F4C1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6462" y="4234177"/>
              <a:ext cx="2682110" cy="1594460"/>
            </a:xfrm>
            <a:prstGeom prst="rect">
              <a:avLst/>
            </a:prstGeom>
          </p:spPr>
        </p:pic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id="{1551709F-B1BA-17D1-FF96-8551BA41ABFF}"/>
                </a:ext>
              </a:extLst>
            </p:cNvPr>
            <p:cNvSpPr/>
            <p:nvPr/>
          </p:nvSpPr>
          <p:spPr>
            <a:xfrm>
              <a:off x="8940300" y="4905030"/>
              <a:ext cx="506627" cy="383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9652E416-2568-E948-9495-9FBF6B7FEF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/>
          <a:stretch/>
        </p:blipFill>
        <p:spPr>
          <a:xfrm>
            <a:off x="5819212" y="1941563"/>
            <a:ext cx="6346294" cy="185651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49A53BC-69AE-C14A-9DB4-0E88045693E2}"/>
              </a:ext>
            </a:extLst>
          </p:cNvPr>
          <p:cNvSpPr txBox="1"/>
          <p:nvPr/>
        </p:nvSpPr>
        <p:spPr>
          <a:xfrm>
            <a:off x="8295967" y="374698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Diffusion Models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09004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265C6A4-B8EB-FFE4-C4C7-57FC0420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Evolving Demands for New Operator Kernels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AD2BA8-C3FE-57D0-50EB-80409264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250067"/>
            <a:ext cx="10987256" cy="5057601"/>
          </a:xfrm>
        </p:spPr>
        <p:txBody>
          <a:bodyPr>
            <a:normAutofit/>
          </a:bodyPr>
          <a:lstStyle/>
          <a:p>
            <a:r>
              <a:rPr lang="en-US" altLang="zh-CN" b="1" dirty="0"/>
              <a:t>Driving Forces</a:t>
            </a:r>
          </a:p>
          <a:p>
            <a:pPr lvl="1"/>
            <a:r>
              <a:rPr lang="en-US" altLang="zh-CN" b="1" dirty="0"/>
              <a:t>New AI models</a:t>
            </a:r>
            <a:r>
              <a:rPr lang="en-US" altLang="zh-CN" dirty="0"/>
              <a:t>: linear attention,</a:t>
            </a:r>
            <a:r>
              <a:rPr lang="zh-CN" altLang="en-US" dirty="0"/>
              <a:t> 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attention, </a:t>
            </a:r>
            <a:r>
              <a:rPr lang="en-US" altLang="zh-CN" dirty="0" err="1"/>
              <a:t>MoE</a:t>
            </a:r>
            <a:r>
              <a:rPr lang="en-US" altLang="zh-CN" dirty="0"/>
              <a:t>, …</a:t>
            </a:r>
          </a:p>
          <a:p>
            <a:pPr lvl="1"/>
            <a:r>
              <a:rPr lang="en-US" altLang="zh-CN" b="1" dirty="0"/>
              <a:t>Generated</a:t>
            </a:r>
            <a:r>
              <a:rPr lang="zh-CN" altLang="en-US" b="1" dirty="0"/>
              <a:t> </a:t>
            </a:r>
            <a:r>
              <a:rPr lang="en-US" altLang="zh-CN" b="1" dirty="0"/>
              <a:t>new</a:t>
            </a:r>
            <a:r>
              <a:rPr lang="zh-CN" altLang="en-US" b="1" dirty="0"/>
              <a:t> </a:t>
            </a:r>
            <a:r>
              <a:rPr lang="en-US" altLang="zh-CN" b="1" dirty="0"/>
              <a:t>operators</a:t>
            </a:r>
            <a:r>
              <a:rPr lang="en-US" altLang="zh-CN" dirty="0"/>
              <a:t>:</a:t>
            </a:r>
            <a:r>
              <a:rPr lang="en-US" altLang="zh-CN" b="1" dirty="0"/>
              <a:t> </a:t>
            </a:r>
            <a:r>
              <a:rPr lang="en-US" altLang="zh-CN" dirty="0"/>
              <a:t>kernel fusion techniques (e.g. Flash Attention)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93C4E4-3AC0-7F01-558E-AD25637EE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776" y="2842820"/>
            <a:ext cx="3537496" cy="24890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5ADC32-9CEE-B8DE-675C-6C8332840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07" y="2758779"/>
            <a:ext cx="2545988" cy="25870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3A63A0-8785-EDE0-34B3-8109D66E1867}"/>
              </a:ext>
            </a:extLst>
          </p:cNvPr>
          <p:cNvSpPr txBox="1"/>
          <p:nvPr/>
        </p:nvSpPr>
        <p:spPr>
          <a:xfrm>
            <a:off x="1814731" y="5347433"/>
            <a:ext cx="363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New model structures </a:t>
            </a:r>
            <a:r>
              <a:rPr lang="en-US" altLang="zh-CN" sz="1600" dirty="0"/>
              <a:t>require custom operator kernels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12B373-4D26-F33D-EB42-B62DEB66CD3C}"/>
              </a:ext>
            </a:extLst>
          </p:cNvPr>
          <p:cNvSpPr txBox="1"/>
          <p:nvPr/>
        </p:nvSpPr>
        <p:spPr>
          <a:xfrm>
            <a:off x="6876962" y="5380479"/>
            <a:ext cx="4024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Kernel fusion </a:t>
            </a:r>
            <a:r>
              <a:rPr lang="en-US" altLang="zh-CN" sz="1600" dirty="0"/>
              <a:t>delivers </a:t>
            </a:r>
          </a:p>
          <a:p>
            <a:pPr algn="ctr"/>
            <a:r>
              <a:rPr lang="en-US" altLang="zh-CN" sz="1600" dirty="0"/>
              <a:t>significant performance gains</a:t>
            </a:r>
            <a:endParaRPr lang="zh-CN" altLang="en-US"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1159AA-2F70-0403-F4B3-CA16ADC788B5}"/>
              </a:ext>
            </a:extLst>
          </p:cNvPr>
          <p:cNvSpPr txBox="1"/>
          <p:nvPr/>
        </p:nvSpPr>
        <p:spPr>
          <a:xfrm>
            <a:off x="612426" y="5932208"/>
            <a:ext cx="10972800" cy="5945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altLang="zh-CN" sz="2400" b="1" dirty="0">
                <a:cs typeface="Calibri" panose="020F0502020204030204" pitchFamily="34" charset="0"/>
              </a:rPr>
              <a:t>How do we describe these new operators</a:t>
            </a:r>
            <a:r>
              <a:rPr lang="zh-CN" altLang="en-US" sz="2400" b="1" dirty="0"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cs typeface="Calibri" panose="020F0502020204030204" pitchFamily="34" charset="0"/>
              </a:rPr>
              <a:t>for</a:t>
            </a:r>
            <a:r>
              <a:rPr lang="zh-CN" altLang="en-US" sz="2400" b="1" dirty="0"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cs typeface="Calibri" panose="020F0502020204030204" pitchFamily="34" charset="0"/>
              </a:rPr>
              <a:t>efficient</a:t>
            </a:r>
            <a:r>
              <a:rPr lang="zh-CN" altLang="en-US" sz="2400" b="1" dirty="0"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cs typeface="Calibri" panose="020F0502020204030204" pitchFamily="34" charset="0"/>
              </a:rPr>
              <a:t>code</a:t>
            </a:r>
            <a:r>
              <a:rPr lang="zh-CN" altLang="en-US" sz="2400" b="1" dirty="0"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cs typeface="Calibri" panose="020F0502020204030204" pitchFamily="34" charset="0"/>
              </a:rPr>
              <a:t>generation?</a:t>
            </a:r>
          </a:p>
        </p:txBody>
      </p:sp>
    </p:spTree>
    <p:extLst>
      <p:ext uri="{BB962C8B-B14F-4D97-AF65-F5344CB8AC3E}">
        <p14:creationId xmlns:p14="http://schemas.microsoft.com/office/powerpoint/2010/main" val="13676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7E60C-ABFD-4D50-3C40-CD94308F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CUTLASS : Template-based Representation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4FDD45-00E9-8AE7-1A75-3D1627CC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4388176"/>
            <a:ext cx="10741377" cy="191949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Relies on </a:t>
            </a:r>
            <a:r>
              <a:rPr lang="en-US" altLang="zh-CN" b="1" dirty="0"/>
              <a:t>predefined templates </a:t>
            </a:r>
            <a:r>
              <a:rPr lang="en-US" altLang="zh-CN" dirty="0"/>
              <a:t>to describe new kernels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Pro: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Delivering </a:t>
            </a:r>
            <a:r>
              <a:rPr lang="en-US" altLang="zh-CN" b="1" dirty="0"/>
              <a:t>high performance </a:t>
            </a:r>
            <a:r>
              <a:rPr lang="en-US" altLang="zh-CN" dirty="0"/>
              <a:t>with well-developed templates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Con: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Programming </a:t>
            </a:r>
            <a:r>
              <a:rPr lang="en-US" altLang="zh-CN" b="1" dirty="0"/>
              <a:t>complexity</a:t>
            </a:r>
            <a:r>
              <a:rPr lang="en-US" altLang="zh-CN" dirty="0"/>
              <a:t> due to reliance on predefined templates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81043-712A-5A73-89CF-90FD24267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9" name="图片 28" descr="图片包含 文本&#10;&#10;AI 生成的内容可能不正确。">
            <a:extLst>
              <a:ext uri="{FF2B5EF4-FFF2-40B4-BE49-F238E27FC236}">
                <a16:creationId xmlns:a16="http://schemas.microsoft.com/office/drawing/2014/main" id="{D50523D0-C63F-2092-E903-B7448DB7C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7"/>
          <a:stretch/>
        </p:blipFill>
        <p:spPr>
          <a:xfrm>
            <a:off x="2700896" y="1166193"/>
            <a:ext cx="6790208" cy="313575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49704D88-C843-0FAC-999D-F253FA0C5610}"/>
              </a:ext>
            </a:extLst>
          </p:cNvPr>
          <p:cNvSpPr/>
          <p:nvPr/>
        </p:nvSpPr>
        <p:spPr>
          <a:xfrm>
            <a:off x="730577" y="1472564"/>
            <a:ext cx="1814659" cy="665091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/>
              <a:t>Define a GEMM kernel with template arguments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18944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53DC8-5B2B-01A3-BB29-01D68442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TVM: </a:t>
            </a:r>
            <a:r>
              <a:rPr lang="en-US" altLang="zh-CN" dirty="0" err="1"/>
              <a:t>Einsum</a:t>
            </a:r>
            <a:r>
              <a:rPr lang="en-US" altLang="zh-CN" dirty="0"/>
              <a:t> Representation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3172B4-CC6C-4CF6-76F6-261F20950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250067"/>
            <a:ext cx="5483573" cy="536852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TVM </a:t>
            </a:r>
            <a:r>
              <a:rPr lang="en-US" altLang="zh-CN" b="1" dirty="0"/>
              <a:t>decomposes</a:t>
            </a:r>
            <a:r>
              <a:rPr lang="en-US" altLang="zh-CN" dirty="0"/>
              <a:t> a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into algorithm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</a:p>
          <a:p>
            <a:endParaRPr lang="en-US" altLang="zh-CN" b="1" dirty="0"/>
          </a:p>
          <a:p>
            <a:r>
              <a:rPr lang="en-US" altLang="zh-CN" b="1" dirty="0"/>
              <a:t>Algorithm :</a:t>
            </a:r>
            <a:r>
              <a:rPr lang="zh-CN" altLang="en-US" b="1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computed</a:t>
            </a:r>
          </a:p>
          <a:p>
            <a:r>
              <a:rPr lang="en-US" altLang="zh-CN" b="1" dirty="0"/>
              <a:t>Schedule:</a:t>
            </a:r>
            <a:r>
              <a:rPr lang="en-US" altLang="zh-CN" dirty="0"/>
              <a:t> 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Pro: </a:t>
            </a:r>
            <a:r>
              <a:rPr lang="en-US" altLang="zh-CN" b="1" dirty="0"/>
              <a:t>Ease of use</a:t>
            </a:r>
            <a:r>
              <a:rPr lang="en-US" altLang="zh-CN" dirty="0"/>
              <a:t>, with a concise syntax for expressing tensor operations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Con: </a:t>
            </a:r>
          </a:p>
          <a:p>
            <a:pPr lvl="1"/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b="1" dirty="0"/>
              <a:t>perfectly nested loops</a:t>
            </a:r>
            <a:r>
              <a:rPr lang="en-US" altLang="zh-CN" dirty="0"/>
              <a:t>, unable to handle complex tensor programs</a:t>
            </a:r>
          </a:p>
          <a:p>
            <a:pPr lvl="1"/>
            <a:r>
              <a:rPr lang="en-US" altLang="zh-CN" dirty="0"/>
              <a:t>writing schedules 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16C88-C8C8-7AD6-F351-8E4B36E50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8A8D873-D7AD-E36B-4501-1B13E8AE5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0" b="1532"/>
          <a:stretch/>
        </p:blipFill>
        <p:spPr>
          <a:xfrm>
            <a:off x="6257676" y="1943797"/>
            <a:ext cx="5781900" cy="38584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33BC9F-4B5B-6838-ABEF-756A80FB97BD}"/>
              </a:ext>
            </a:extLst>
          </p:cNvPr>
          <p:cNvSpPr txBox="1"/>
          <p:nvPr/>
        </p:nvSpPr>
        <p:spPr>
          <a:xfrm>
            <a:off x="6874409" y="1431626"/>
            <a:ext cx="454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Matrix Multiplication Example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7A02942-9E3C-0EA1-7879-DFB9FE6FF2DD}"/>
              </a:ext>
            </a:extLst>
          </p:cNvPr>
          <p:cNvSpPr/>
          <p:nvPr/>
        </p:nvSpPr>
        <p:spPr>
          <a:xfrm>
            <a:off x="6292393" y="1943797"/>
            <a:ext cx="5693788" cy="1808071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B5C2870-9146-2E94-AF48-7655890907CD}"/>
              </a:ext>
            </a:extLst>
          </p:cNvPr>
          <p:cNvSpPr/>
          <p:nvPr/>
        </p:nvSpPr>
        <p:spPr>
          <a:xfrm>
            <a:off x="6292392" y="3858857"/>
            <a:ext cx="5693789" cy="1943341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A225B37-E9D4-1513-85D8-51C275B58649}"/>
              </a:ext>
            </a:extLst>
          </p:cNvPr>
          <p:cNvCxnSpPr>
            <a:cxnSpLocks/>
          </p:cNvCxnSpPr>
          <p:nvPr/>
        </p:nvCxnSpPr>
        <p:spPr>
          <a:xfrm flipV="1">
            <a:off x="4235669" y="2418913"/>
            <a:ext cx="2022007" cy="10357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E90AF9E-E035-CC26-90F4-8BC6C89C53F6}"/>
              </a:ext>
            </a:extLst>
          </p:cNvPr>
          <p:cNvCxnSpPr>
            <a:cxnSpLocks/>
          </p:cNvCxnSpPr>
          <p:nvPr/>
        </p:nvCxnSpPr>
        <p:spPr>
          <a:xfrm>
            <a:off x="3573517" y="3300248"/>
            <a:ext cx="2643460" cy="809839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8835E870-AD59-6447-AC4D-6EE3ED213E7D}"/>
              </a:ext>
            </a:extLst>
          </p:cNvPr>
          <p:cNvGrpSpPr/>
          <p:nvPr/>
        </p:nvGrpSpPr>
        <p:grpSpPr>
          <a:xfrm>
            <a:off x="10259302" y="2616999"/>
            <a:ext cx="1565539" cy="461665"/>
            <a:chOff x="10351666" y="553370"/>
            <a:chExt cx="1565539" cy="461665"/>
          </a:xfrm>
        </p:grpSpPr>
        <p:sp>
          <p:nvSpPr>
            <p:cNvPr id="11" name="矩形: 剪去对角 115">
              <a:extLst>
                <a:ext uri="{FF2B5EF4-FFF2-40B4-BE49-F238E27FC236}">
                  <a16:creationId xmlns:a16="http://schemas.microsoft.com/office/drawing/2014/main" id="{08B802CB-7D3C-EB47-A7A1-1B3FF7DF3C8C}"/>
                </a:ext>
              </a:extLst>
            </p:cNvPr>
            <p:cNvSpPr/>
            <p:nvPr/>
          </p:nvSpPr>
          <p:spPr>
            <a:xfrm>
              <a:off x="10351666" y="553370"/>
              <a:ext cx="1547067" cy="461665"/>
            </a:xfrm>
            <a:prstGeom prst="snip2DiagRect">
              <a:avLst>
                <a:gd name="adj1" fmla="val 0"/>
                <a:gd name="adj2" fmla="val 12667"/>
              </a:avLst>
            </a:prstGeom>
            <a:solidFill>
              <a:srgbClr val="D5F6FF">
                <a:alpha val="70000"/>
              </a:srgbClr>
            </a:solidFill>
            <a:ln w="6350">
              <a:solidFill>
                <a:srgbClr val="0070C0">
                  <a:alpha val="9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PA-文本框 16">
              <a:extLst>
                <a:ext uri="{FF2B5EF4-FFF2-40B4-BE49-F238E27FC236}">
                  <a16:creationId xmlns:a16="http://schemas.microsoft.com/office/drawing/2014/main" id="{BBB6A200-DD18-1E4C-9C6C-67295B57C7F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0370138" y="596483"/>
              <a:ext cx="1547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Algorithm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0C43840-C1CC-B84E-ABD5-BF678D7804C4}"/>
              </a:ext>
            </a:extLst>
          </p:cNvPr>
          <p:cNvGrpSpPr/>
          <p:nvPr/>
        </p:nvGrpSpPr>
        <p:grpSpPr>
          <a:xfrm>
            <a:off x="10277774" y="3929230"/>
            <a:ext cx="1565539" cy="461665"/>
            <a:chOff x="10351666" y="553370"/>
            <a:chExt cx="1565539" cy="461665"/>
          </a:xfrm>
        </p:grpSpPr>
        <p:sp>
          <p:nvSpPr>
            <p:cNvPr id="16" name="矩形: 剪去对角 115">
              <a:extLst>
                <a:ext uri="{FF2B5EF4-FFF2-40B4-BE49-F238E27FC236}">
                  <a16:creationId xmlns:a16="http://schemas.microsoft.com/office/drawing/2014/main" id="{F8747F2A-AF4E-8B48-B0BB-D837BE45983B}"/>
                </a:ext>
              </a:extLst>
            </p:cNvPr>
            <p:cNvSpPr/>
            <p:nvPr/>
          </p:nvSpPr>
          <p:spPr>
            <a:xfrm>
              <a:off x="10351666" y="553370"/>
              <a:ext cx="1547067" cy="461665"/>
            </a:xfrm>
            <a:prstGeom prst="snip2DiagRect">
              <a:avLst>
                <a:gd name="adj1" fmla="val 0"/>
                <a:gd name="adj2" fmla="val 12667"/>
              </a:avLst>
            </a:prstGeom>
            <a:solidFill>
              <a:srgbClr val="D5F6FF">
                <a:alpha val="70000"/>
              </a:srgbClr>
            </a:solidFill>
            <a:ln w="6350">
              <a:solidFill>
                <a:srgbClr val="0070C0">
                  <a:alpha val="9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PA-文本框 16">
              <a:extLst>
                <a:ext uri="{FF2B5EF4-FFF2-40B4-BE49-F238E27FC236}">
                  <a16:creationId xmlns:a16="http://schemas.microsoft.com/office/drawing/2014/main" id="{B3992354-26C8-B241-BCFE-A172A9D2895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0370138" y="596483"/>
              <a:ext cx="1547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Schedule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40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925F2-B318-CB58-73BD-547E88F9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Triton/</a:t>
            </a:r>
            <a:r>
              <a:rPr lang="en-US" altLang="zh-CN" dirty="0" err="1"/>
              <a:t>TileLang</a:t>
            </a:r>
            <a:r>
              <a:rPr lang="en-US" altLang="zh-CN" dirty="0"/>
              <a:t>: Tile-based Representation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839D80-CE73-0935-F26A-D41222FE3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5200" y="6618588"/>
            <a:ext cx="1066800" cy="206049"/>
          </a:xfrm>
        </p:spPr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FAF259-7D8E-9162-6477-DA35219A5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4"/>
          <a:stretch/>
        </p:blipFill>
        <p:spPr>
          <a:xfrm>
            <a:off x="961577" y="1577714"/>
            <a:ext cx="5078763" cy="31348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3F12EE-528A-FF48-D5D3-406C6626F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8"/>
          <a:stretch/>
        </p:blipFill>
        <p:spPr>
          <a:xfrm>
            <a:off x="6558571" y="1541627"/>
            <a:ext cx="5021003" cy="324878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451945C-0B49-261E-C5E1-F94072F82205}"/>
              </a:ext>
            </a:extLst>
          </p:cNvPr>
          <p:cNvSpPr txBox="1"/>
          <p:nvPr/>
        </p:nvSpPr>
        <p:spPr>
          <a:xfrm>
            <a:off x="2018041" y="1079962"/>
            <a:ext cx="2965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Triton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8693BC-0B31-4A0A-E397-A98BB7741C76}"/>
              </a:ext>
            </a:extLst>
          </p:cNvPr>
          <p:cNvSpPr txBox="1"/>
          <p:nvPr/>
        </p:nvSpPr>
        <p:spPr>
          <a:xfrm>
            <a:off x="7586155" y="1079962"/>
            <a:ext cx="2965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/>
              <a:t>TileLang</a:t>
            </a:r>
            <a:endParaRPr lang="en-US" altLang="zh-CN" sz="2400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A24CE9-A6E8-FB87-5F67-2CDA22CA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4961957"/>
            <a:ext cx="11256157" cy="148117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Uses </a:t>
            </a:r>
            <a:r>
              <a:rPr lang="en-US" altLang="zh-CN" b="1" dirty="0"/>
              <a:t>tiles </a:t>
            </a:r>
            <a:r>
              <a:rPr lang="en-US" altLang="zh-CN" dirty="0"/>
              <a:t>as basic</a:t>
            </a:r>
            <a:r>
              <a:rPr lang="zh-CN" altLang="en-US" dirty="0"/>
              <a:t> </a:t>
            </a:r>
            <a:r>
              <a:rPr lang="en-US" altLang="zh-CN" dirty="0"/>
              <a:t>building blocks for kernel construction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Pro: </a:t>
            </a:r>
            <a:r>
              <a:rPr lang="en-US" altLang="zh-CN" b="1" dirty="0"/>
              <a:t>Enhance</a:t>
            </a:r>
            <a:r>
              <a:rPr lang="en-US" altLang="zh-CN" dirty="0"/>
              <a:t> usability, make it easier to express complex tensor operations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Cons: </a:t>
            </a:r>
            <a:r>
              <a:rPr lang="en-US" altLang="zh-CN" dirty="0"/>
              <a:t>Lack of </a:t>
            </a:r>
            <a:r>
              <a:rPr lang="en-US" altLang="zh-CN" b="1" dirty="0"/>
              <a:t>manual control over the underlying hardware</a:t>
            </a:r>
            <a:r>
              <a:rPr lang="zh-CN" altLang="en-US" b="1" dirty="0"/>
              <a:t> </a:t>
            </a:r>
            <a:r>
              <a:rPr lang="en-US" altLang="zh-CN" b="1" dirty="0"/>
              <a:t>features</a:t>
            </a:r>
            <a:r>
              <a:rPr lang="en-US" altLang="zh-CN" dirty="0"/>
              <a:t>, resulting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sub-optimal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performance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837445F-40A7-5BAA-E316-25792E9F3E76}"/>
              </a:ext>
            </a:extLst>
          </p:cNvPr>
          <p:cNvSpPr/>
          <p:nvPr/>
        </p:nvSpPr>
        <p:spPr>
          <a:xfrm>
            <a:off x="7164370" y="3799002"/>
            <a:ext cx="4256203" cy="63630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2F4F6BB-5577-AFA6-8893-DBB9774FA1A9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5674936" y="3771900"/>
            <a:ext cx="306491" cy="102566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3CF2D7-F433-5237-FA7E-72407765A3B8}"/>
              </a:ext>
            </a:extLst>
          </p:cNvPr>
          <p:cNvSpPr/>
          <p:nvPr/>
        </p:nvSpPr>
        <p:spPr>
          <a:xfrm>
            <a:off x="1372856" y="3226324"/>
            <a:ext cx="4302080" cy="1091152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E69B074-5A55-8F6F-E975-A9B093F1AFBF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flipH="1" flipV="1">
            <a:off x="6905254" y="3874466"/>
            <a:ext cx="259116" cy="242691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76EFCA3-295E-05A7-4970-B0BD735413C9}"/>
              </a:ext>
            </a:extLst>
          </p:cNvPr>
          <p:cNvSpPr/>
          <p:nvPr/>
        </p:nvSpPr>
        <p:spPr>
          <a:xfrm>
            <a:off x="5981427" y="3541920"/>
            <a:ext cx="923827" cy="665091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/>
              <a:t>Inner Reduction Loop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399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B8C9E-A9AE-BC4D-AFEB-83DE8E9D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 issue in Triton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3BD5F-6AFA-034E-B32B-30E2B5CB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Performance gap between triton and manual optimization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FFEE96-CE2F-AD4C-9917-92D5A1C53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90A4F48-0898-DF40-83E0-A21958D09629}"/>
              </a:ext>
            </a:extLst>
          </p:cNvPr>
          <p:cNvGrpSpPr/>
          <p:nvPr/>
        </p:nvGrpSpPr>
        <p:grpSpPr>
          <a:xfrm>
            <a:off x="5340153" y="1917023"/>
            <a:ext cx="6337004" cy="1076847"/>
            <a:chOff x="-579797" y="2245681"/>
            <a:chExt cx="6337004" cy="107684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F0D866-BDC2-504B-807C-660CD85AD1F9}"/>
                </a:ext>
              </a:extLst>
            </p:cNvPr>
            <p:cNvSpPr/>
            <p:nvPr/>
          </p:nvSpPr>
          <p:spPr>
            <a:xfrm>
              <a:off x="-579797" y="2245681"/>
              <a:ext cx="6337004" cy="10768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13A88">
                  <a:alpha val="70000"/>
                </a:srgbClr>
              </a:solidFill>
            </a:ln>
            <a:effectLst>
              <a:outerShdw blurRad="38100" dist="25400" dir="5400000" algn="ctr" rotWithShape="0">
                <a:srgbClr val="0000CC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B2A11D7-673B-5344-B8CC-68488CF51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92336" y="2316716"/>
              <a:ext cx="3243099" cy="100581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87B93EA-7CCC-6F4D-A138-1DB352E6F72F}"/>
              </a:ext>
            </a:extLst>
          </p:cNvPr>
          <p:cNvGrpSpPr/>
          <p:nvPr/>
        </p:nvGrpSpPr>
        <p:grpSpPr>
          <a:xfrm>
            <a:off x="739044" y="1901263"/>
            <a:ext cx="4439012" cy="4267979"/>
            <a:chOff x="2320757" y="2613945"/>
            <a:chExt cx="3940076" cy="378826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851CFC4-0BF3-CE4D-8E54-ACB330FB3131}"/>
                </a:ext>
              </a:extLst>
            </p:cNvPr>
            <p:cNvSpPr/>
            <p:nvPr/>
          </p:nvSpPr>
          <p:spPr>
            <a:xfrm>
              <a:off x="2320757" y="2613945"/>
              <a:ext cx="3928628" cy="378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13A88">
                  <a:alpha val="70000"/>
                </a:srgbClr>
              </a:solidFill>
            </a:ln>
            <a:effectLst>
              <a:outerShdw blurRad="38100" dist="25400" dir="5400000" algn="ctr" rotWithShape="0">
                <a:srgbClr val="0000CC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17F4475-0A73-B145-8F09-828F6DF79245}"/>
                </a:ext>
              </a:extLst>
            </p:cNvPr>
            <p:cNvGrpSpPr/>
            <p:nvPr/>
          </p:nvGrpSpPr>
          <p:grpSpPr>
            <a:xfrm>
              <a:off x="2320757" y="2629205"/>
              <a:ext cx="3940076" cy="693205"/>
              <a:chOff x="578465" y="1891702"/>
              <a:chExt cx="3841263" cy="69320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289C019-6EEB-0B41-BD1E-D54464AE0A2F}"/>
                  </a:ext>
                </a:extLst>
              </p:cNvPr>
              <p:cNvSpPr/>
              <p:nvPr/>
            </p:nvSpPr>
            <p:spPr>
              <a:xfrm>
                <a:off x="591038" y="1891702"/>
                <a:ext cx="3828690" cy="693205"/>
              </a:xfrm>
              <a:prstGeom prst="rect">
                <a:avLst/>
              </a:prstGeom>
              <a:gradFill>
                <a:gsLst>
                  <a:gs pos="0">
                    <a:srgbClr val="48BDCB"/>
                  </a:gs>
                  <a:gs pos="100000">
                    <a:srgbClr val="0070C0"/>
                  </a:gs>
                </a:gsLst>
                <a:lin ang="0" scaled="0"/>
              </a:gra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2DAE6D2-2F64-4D41-915C-D3E56BDE2057}"/>
                  </a:ext>
                </a:extLst>
              </p:cNvPr>
              <p:cNvSpPr txBox="1"/>
              <p:nvPr/>
            </p:nvSpPr>
            <p:spPr>
              <a:xfrm>
                <a:off x="578465" y="2070706"/>
                <a:ext cx="3828690" cy="355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Multi-Head</a:t>
                </a:r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Latent</a:t>
                </a:r>
                <a:r>
                  <a:rPr lang="zh-CN" altLang="en-US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Attention</a:t>
                </a:r>
                <a:endPara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DC315AB-C850-4D4B-9234-FD70269A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1184" y="3475908"/>
              <a:ext cx="3603621" cy="2687947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2C6F877-E8BD-484B-B205-511AEB66A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20" y="1936835"/>
            <a:ext cx="2202086" cy="103057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B0687DF-56E6-2242-9F0B-55E88E48CD22}"/>
              </a:ext>
            </a:extLst>
          </p:cNvPr>
          <p:cNvSpPr/>
          <p:nvPr/>
        </p:nvSpPr>
        <p:spPr>
          <a:xfrm>
            <a:off x="5340154" y="3061429"/>
            <a:ext cx="6337003" cy="3103700"/>
          </a:xfrm>
          <a:prstGeom prst="rect">
            <a:avLst/>
          </a:prstGeom>
          <a:solidFill>
            <a:schemeClr val="bg1"/>
          </a:solidFill>
          <a:ln w="9525">
            <a:solidFill>
              <a:srgbClr val="113A88">
                <a:alpha val="70000"/>
              </a:srgbClr>
            </a:solidFill>
          </a:ln>
          <a:effectLst>
            <a:outerShdw blurRad="38100" dist="25400" dir="5400000" algn="ctr" rotWithShape="0">
              <a:srgbClr val="0000CC">
                <a:alpha val="1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609A502D-3153-2F4C-9D4E-774FA1284B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998543"/>
              </p:ext>
            </p:extLst>
          </p:nvPr>
        </p:nvGraphicFramePr>
        <p:xfrm>
          <a:off x="5340153" y="3087889"/>
          <a:ext cx="6337003" cy="3072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下箭头 16">
            <a:extLst>
              <a:ext uri="{FF2B5EF4-FFF2-40B4-BE49-F238E27FC236}">
                <a16:creationId xmlns:a16="http://schemas.microsoft.com/office/drawing/2014/main" id="{6CA07F5B-06BA-0642-8E4F-4225549766F2}"/>
              </a:ext>
            </a:extLst>
          </p:cNvPr>
          <p:cNvSpPr/>
          <p:nvPr/>
        </p:nvSpPr>
        <p:spPr>
          <a:xfrm>
            <a:off x="11200197" y="3845894"/>
            <a:ext cx="334362" cy="54864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7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B7CD2A6E-4E0D-7FB9-C010-7B8F8DD873C7}"/>
              </a:ext>
            </a:extLst>
          </p:cNvPr>
          <p:cNvSpPr txBox="1"/>
          <p:nvPr/>
        </p:nvSpPr>
        <p:spPr>
          <a:xfrm>
            <a:off x="8781068" y="1371115"/>
            <a:ext cx="3261675" cy="44930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endParaRPr lang="en-US" altLang="zh-CN" sz="2400" b="1" dirty="0"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D982F1-F13E-E604-E390-9ABF737A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26" y="414871"/>
            <a:ext cx="10741377" cy="98972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Challenge: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between usability and high-performance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69A912-C99C-D443-EEF2-77142FDCC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795" y="1795806"/>
            <a:ext cx="8393629" cy="449300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Various operator representations</a:t>
            </a:r>
          </a:p>
          <a:p>
            <a:pPr lvl="1"/>
            <a:r>
              <a:rPr lang="en-US" altLang="zh-CN" sz="2000" b="1" dirty="0"/>
              <a:t>Template-based</a:t>
            </a:r>
            <a:r>
              <a:rPr lang="en-US" altLang="zh-CN" sz="2000" dirty="0"/>
              <a:t> Representation</a:t>
            </a:r>
            <a:endParaRPr lang="en-US" altLang="zh-CN" sz="2000" b="1" dirty="0"/>
          </a:p>
          <a:p>
            <a:pPr lvl="1"/>
            <a:r>
              <a:rPr lang="en-US" altLang="zh-CN" sz="2000" b="1" dirty="0" err="1"/>
              <a:t>Einsum</a:t>
            </a:r>
            <a:r>
              <a:rPr lang="en-US" altLang="zh-CN" sz="2000" b="1" dirty="0"/>
              <a:t>-based</a:t>
            </a:r>
            <a:r>
              <a:rPr lang="en-US" altLang="zh-CN" sz="2000" dirty="0"/>
              <a:t> Representation</a:t>
            </a:r>
          </a:p>
          <a:p>
            <a:pPr lvl="1"/>
            <a:r>
              <a:rPr lang="en-US" altLang="zh-CN" sz="2000" b="1" dirty="0"/>
              <a:t>Tile-based</a:t>
            </a:r>
            <a:r>
              <a:rPr lang="en-US" altLang="zh-CN" sz="2000" dirty="0"/>
              <a:t> Representation</a:t>
            </a:r>
          </a:p>
          <a:p>
            <a:pPr lvl="1"/>
            <a:r>
              <a:rPr lang="en-US" altLang="zh-CN" sz="2000" dirty="0"/>
              <a:t>…</a:t>
            </a:r>
          </a:p>
          <a:p>
            <a:endParaRPr lang="en-US" altLang="zh-CN" sz="2400" dirty="0"/>
          </a:p>
          <a:p>
            <a:r>
              <a:rPr lang="en-US" altLang="zh-CN" sz="2400" dirty="0"/>
              <a:t>Goals of designing frontend (abstraction) for DSL</a:t>
            </a:r>
          </a:p>
          <a:p>
            <a:pPr lvl="1"/>
            <a:r>
              <a:rPr lang="en-US" altLang="zh-CN" sz="2000" b="1" dirty="0"/>
              <a:t>Usability: </a:t>
            </a:r>
            <a:r>
              <a:rPr lang="en-US" altLang="zh-CN" sz="2000" dirty="0"/>
              <a:t>easy to express various operators with minimal effort</a:t>
            </a:r>
          </a:p>
          <a:p>
            <a:pPr lvl="1"/>
            <a:r>
              <a:rPr lang="en-US" altLang="zh-CN" sz="2000" b="1" dirty="0"/>
              <a:t>High-performance: </a:t>
            </a:r>
            <a:r>
              <a:rPr lang="en-US" altLang="zh-CN" sz="2000" dirty="0"/>
              <a:t>Enables delivering ultimate performance code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252FF6-256E-F836-FB7D-71DF11699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460E3C-404B-79A1-20B0-D431E0F07CB2}"/>
              </a:ext>
            </a:extLst>
          </p:cNvPr>
          <p:cNvGrpSpPr/>
          <p:nvPr/>
        </p:nvGrpSpPr>
        <p:grpSpPr>
          <a:xfrm>
            <a:off x="8856797" y="1615496"/>
            <a:ext cx="2303757" cy="4145484"/>
            <a:chOff x="9045333" y="1591929"/>
            <a:chExt cx="2303757" cy="4145484"/>
          </a:xfrm>
        </p:grpSpPr>
        <p:sp>
          <p:nvSpPr>
            <p:cNvPr id="6" name="箭头: 上下 5">
              <a:extLst>
                <a:ext uri="{FF2B5EF4-FFF2-40B4-BE49-F238E27FC236}">
                  <a16:creationId xmlns:a16="http://schemas.microsoft.com/office/drawing/2014/main" id="{F8C590BE-4697-AE44-9B52-EA4BC74608BD}"/>
                </a:ext>
              </a:extLst>
            </p:cNvPr>
            <p:cNvSpPr/>
            <p:nvPr/>
          </p:nvSpPr>
          <p:spPr>
            <a:xfrm>
              <a:off x="9045333" y="1630838"/>
              <a:ext cx="707010" cy="4067666"/>
            </a:xfrm>
            <a:prstGeom prst="up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108000" rtlCol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tx1"/>
                </a:buClr>
              </a:pPr>
              <a:endParaRPr lang="zh-CN" altLang="en-US" sz="2400" b="1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04B30E5-5BB7-472F-AA71-55BE37A8FA33}"/>
                </a:ext>
              </a:extLst>
            </p:cNvPr>
            <p:cNvSpPr txBox="1"/>
            <p:nvPr/>
          </p:nvSpPr>
          <p:spPr>
            <a:xfrm>
              <a:off x="9242198" y="1591929"/>
              <a:ext cx="2106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/>
                <a:t>Algorithm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85E3265-BAF7-DEEA-5B2D-EB3FBC212ADE}"/>
                </a:ext>
              </a:extLst>
            </p:cNvPr>
            <p:cNvSpPr txBox="1"/>
            <p:nvPr/>
          </p:nvSpPr>
          <p:spPr>
            <a:xfrm>
              <a:off x="9242198" y="5368081"/>
              <a:ext cx="2106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/>
                <a:t>Hardware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A8B011E-6929-7BEC-E3C8-CA26BCB232B4}"/>
              </a:ext>
            </a:extLst>
          </p:cNvPr>
          <p:cNvSpPr txBox="1"/>
          <p:nvPr/>
        </p:nvSpPr>
        <p:spPr>
          <a:xfrm>
            <a:off x="9423273" y="2135656"/>
            <a:ext cx="25794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/>
              <a:t>high-level abstraction </a:t>
            </a:r>
          </a:p>
          <a:p>
            <a:pPr algn="ctr"/>
            <a:r>
              <a:rPr lang="en-US" altLang="zh-CN" sz="1300" dirty="0"/>
              <a:t>- High programmer productivity</a:t>
            </a:r>
          </a:p>
          <a:p>
            <a:pPr algn="ctr"/>
            <a:r>
              <a:rPr lang="en-US" altLang="zh-CN" sz="1300" dirty="0"/>
              <a:t>- Limited performance potential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158FCA-2FE9-E90E-0080-977EF5FF182C}"/>
              </a:ext>
            </a:extLst>
          </p:cNvPr>
          <p:cNvSpPr txBox="1"/>
          <p:nvPr/>
        </p:nvSpPr>
        <p:spPr>
          <a:xfrm>
            <a:off x="9423273" y="4516015"/>
            <a:ext cx="257940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/>
              <a:t>low-level abstraction </a:t>
            </a:r>
          </a:p>
          <a:p>
            <a:pPr algn="ctr"/>
            <a:r>
              <a:rPr lang="en-US" altLang="zh-CN" sz="1400" dirty="0"/>
              <a:t>- </a:t>
            </a:r>
            <a:r>
              <a:rPr lang="en-US" altLang="zh-CN" sz="1300" dirty="0"/>
              <a:t>High programming complexity</a:t>
            </a:r>
          </a:p>
          <a:p>
            <a:pPr algn="ctr"/>
            <a:r>
              <a:rPr lang="en-US" altLang="zh-CN" sz="1300" dirty="0"/>
              <a:t>- Unlocks ultimate performance</a:t>
            </a:r>
            <a:endParaRPr lang="zh-CN" altLang="en-US" sz="1300" dirty="0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4E3F6E90-2194-2506-422E-74CD88BECBCB}"/>
              </a:ext>
            </a:extLst>
          </p:cNvPr>
          <p:cNvSpPr/>
          <p:nvPr/>
        </p:nvSpPr>
        <p:spPr>
          <a:xfrm>
            <a:off x="9062093" y="3247043"/>
            <a:ext cx="568748" cy="568748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491BDA-CE78-1B38-F292-4807B81BBE79}"/>
              </a:ext>
            </a:extLst>
          </p:cNvPr>
          <p:cNvSpPr txBox="1"/>
          <p:nvPr/>
        </p:nvSpPr>
        <p:spPr>
          <a:xfrm>
            <a:off x="9508113" y="3446459"/>
            <a:ext cx="2409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Optimal Abstraction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42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1E70D-F349-E428-C910-EA5C84198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940810E-32DE-5FBC-D4ED-72B6EAF5D746}"/>
              </a:ext>
            </a:extLst>
          </p:cNvPr>
          <p:cNvSpPr txBox="1"/>
          <p:nvPr/>
        </p:nvSpPr>
        <p:spPr>
          <a:xfrm>
            <a:off x="4203611" y="1642615"/>
            <a:ext cx="704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translate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user program </a:t>
            </a:r>
            <a:r>
              <a:rPr kumimoji="1" lang="en-US" altLang="zh-CN" sz="2000" b="1" dirty="0"/>
              <a:t>into 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computation graph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338864-37F1-1694-7101-B30D281A6FCB}"/>
              </a:ext>
            </a:extLst>
          </p:cNvPr>
          <p:cNvSpPr txBox="1"/>
          <p:nvPr/>
        </p:nvSpPr>
        <p:spPr>
          <a:xfrm>
            <a:off x="4203611" y="2555945"/>
            <a:ext cx="576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automatically</a:t>
            </a:r>
            <a:r>
              <a:rPr kumimoji="1" lang="en-US" altLang="zh-CN" sz="2000" b="1" dirty="0"/>
              <a:t> derive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optimized</a:t>
            </a:r>
            <a:r>
              <a:rPr kumimoji="1" lang="en-US" altLang="zh-CN" sz="2000" b="1" dirty="0"/>
              <a:t> graphs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0CC6C8-A7C7-1846-5FA0-E4742E83B967}"/>
              </a:ext>
            </a:extLst>
          </p:cNvPr>
          <p:cNvSpPr txBox="1"/>
          <p:nvPr/>
        </p:nvSpPr>
        <p:spPr>
          <a:xfrm>
            <a:off x="4203611" y="5180030"/>
            <a:ext cx="677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generate efficient code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sophisticated</a:t>
            </a:r>
            <a:r>
              <a:rPr kumimoji="1" lang="en-US" altLang="zh-CN" sz="2000" b="1" dirty="0"/>
              <a:t> chips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62C68C-88C5-F732-926E-358260D07F0F}"/>
              </a:ext>
            </a:extLst>
          </p:cNvPr>
          <p:cNvSpPr txBox="1"/>
          <p:nvPr/>
        </p:nvSpPr>
        <p:spPr>
          <a:xfrm>
            <a:off x="4203611" y="3410993"/>
            <a:ext cx="6293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design a frontend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describing</a:t>
            </a:r>
            <a:r>
              <a:rPr kumimoji="1" lang="en-US" altLang="zh-CN" sz="2000" b="1" dirty="0"/>
              <a:t> operators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8F13118-3014-9082-A1EF-2CEAB8683619}"/>
              </a:ext>
            </a:extLst>
          </p:cNvPr>
          <p:cNvGrpSpPr/>
          <p:nvPr/>
        </p:nvGrpSpPr>
        <p:grpSpPr>
          <a:xfrm>
            <a:off x="1112679" y="1477488"/>
            <a:ext cx="2535423" cy="773940"/>
            <a:chOff x="3573340" y="1146506"/>
            <a:chExt cx="2619814" cy="67597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20D11CA-6E4F-E878-AA2B-79A2FA14E158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42" name="矩形: 剪去对角 115">
                <a:extLst>
                  <a:ext uri="{FF2B5EF4-FFF2-40B4-BE49-F238E27FC236}">
                    <a16:creationId xmlns:a16="http://schemas.microsoft.com/office/drawing/2014/main" id="{AC904B40-3384-D3CE-13CE-3D8F967913E4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矩形: 剪去对角 116">
                <a:extLst>
                  <a:ext uri="{FF2B5EF4-FFF2-40B4-BE49-F238E27FC236}">
                    <a16:creationId xmlns:a16="http://schemas.microsoft.com/office/drawing/2014/main" id="{5640C9A5-4160-1584-9D9D-919271D1B1AC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" name="PA-文本框 16">
              <a:extLst>
                <a:ext uri="{FF2B5EF4-FFF2-40B4-BE49-F238E27FC236}">
                  <a16:creationId xmlns:a16="http://schemas.microsoft.com/office/drawing/2014/main" id="{48E0D166-1925-CF76-19FB-95A664AFB0E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Construction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33F1606-93B3-C758-46AF-750DDEA6A990}"/>
              </a:ext>
            </a:extLst>
          </p:cNvPr>
          <p:cNvGrpSpPr/>
          <p:nvPr/>
        </p:nvGrpSpPr>
        <p:grpSpPr>
          <a:xfrm>
            <a:off x="1112677" y="2369030"/>
            <a:ext cx="2535423" cy="773940"/>
            <a:chOff x="3573340" y="1146506"/>
            <a:chExt cx="2619814" cy="675976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F3579491-799B-4FE1-7AA3-C4EA5215347C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47" name="矩形: 剪去对角 115">
                <a:extLst>
                  <a:ext uri="{FF2B5EF4-FFF2-40B4-BE49-F238E27FC236}">
                    <a16:creationId xmlns:a16="http://schemas.microsoft.com/office/drawing/2014/main" id="{032F793E-8B64-3055-F172-276F9BFC1CC6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矩形: 剪去对角 116">
                <a:extLst>
                  <a:ext uri="{FF2B5EF4-FFF2-40B4-BE49-F238E27FC236}">
                    <a16:creationId xmlns:a16="http://schemas.microsoft.com/office/drawing/2014/main" id="{F8B3D1F6-3773-9E12-F0D4-86EF2A671827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6" name="PA-文本框 16">
              <a:extLst>
                <a:ext uri="{FF2B5EF4-FFF2-40B4-BE49-F238E27FC236}">
                  <a16:creationId xmlns:a16="http://schemas.microsoft.com/office/drawing/2014/main" id="{5F08F0F6-2AEC-A7F0-7C4D-B2AFD6A0732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Transformation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7743D9C-D14C-1E42-5DF4-ACD34511816C}"/>
              </a:ext>
            </a:extLst>
          </p:cNvPr>
          <p:cNvGrpSpPr/>
          <p:nvPr/>
        </p:nvGrpSpPr>
        <p:grpSpPr>
          <a:xfrm>
            <a:off x="1112677" y="3245866"/>
            <a:ext cx="2535423" cy="773940"/>
            <a:chOff x="3573340" y="1146506"/>
            <a:chExt cx="2619814" cy="675976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FE2D4B6-7ED4-361E-9480-BC1D1B09207B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52" name="矩形: 剪去对角 115">
                <a:extLst>
                  <a:ext uri="{FF2B5EF4-FFF2-40B4-BE49-F238E27FC236}">
                    <a16:creationId xmlns:a16="http://schemas.microsoft.com/office/drawing/2014/main" id="{CEE77F83-1227-EE6F-402B-7BFEC4EFCDD0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矩形: 剪去对角 116">
                <a:extLst>
                  <a:ext uri="{FF2B5EF4-FFF2-40B4-BE49-F238E27FC236}">
                    <a16:creationId xmlns:a16="http://schemas.microsoft.com/office/drawing/2014/main" id="{793D295F-8DBF-C257-08B2-F474B087509A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1" name="PA-文本框 16">
              <a:extLst>
                <a:ext uri="{FF2B5EF4-FFF2-40B4-BE49-F238E27FC236}">
                  <a16:creationId xmlns:a16="http://schemas.microsoft.com/office/drawing/2014/main" id="{CE1AFB6E-067E-001C-8813-927AD88E8A3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Operator Description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4F86642-FC64-C5E3-CA76-37F0733FE514}"/>
              </a:ext>
            </a:extLst>
          </p:cNvPr>
          <p:cNvGrpSpPr/>
          <p:nvPr/>
        </p:nvGrpSpPr>
        <p:grpSpPr>
          <a:xfrm>
            <a:off x="1127889" y="4993115"/>
            <a:ext cx="2535423" cy="773940"/>
            <a:chOff x="3573340" y="1146506"/>
            <a:chExt cx="2619814" cy="675976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8803C38-2D1B-75B1-335D-FEF7107EBCBA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62" name="矩形: 剪去对角 115">
                <a:extLst>
                  <a:ext uri="{FF2B5EF4-FFF2-40B4-BE49-F238E27FC236}">
                    <a16:creationId xmlns:a16="http://schemas.microsoft.com/office/drawing/2014/main" id="{5457491C-B534-0962-1A02-77CECAA441ED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矩形: 剪去对角 116">
                <a:extLst>
                  <a:ext uri="{FF2B5EF4-FFF2-40B4-BE49-F238E27FC236}">
                    <a16:creationId xmlns:a16="http://schemas.microsoft.com/office/drawing/2014/main" id="{76F9A3C7-37AD-70C7-B7BF-8DF6774E4A46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1" name="PA-文本框 16">
              <a:extLst>
                <a:ext uri="{FF2B5EF4-FFF2-40B4-BE49-F238E27FC236}">
                  <a16:creationId xmlns:a16="http://schemas.microsoft.com/office/drawing/2014/main" id="{70247F1F-1EA4-BC53-6BC5-209249C468E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691001" y="1323203"/>
              <a:ext cx="2403463" cy="32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Code Generation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17677D2-0DD2-E0F7-94DD-E5C96443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 Overview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4CE358-E919-7D33-0AFF-C8E3D990F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532C64-9DD7-2557-6EBD-5AD06726555F}"/>
              </a:ext>
            </a:extLst>
          </p:cNvPr>
          <p:cNvSpPr/>
          <p:nvPr/>
        </p:nvSpPr>
        <p:spPr>
          <a:xfrm>
            <a:off x="0" y="1184985"/>
            <a:ext cx="12191999" cy="5466840"/>
          </a:xfrm>
          <a:prstGeom prst="rect">
            <a:avLst/>
          </a:prstGeom>
          <a:solidFill>
            <a:srgbClr val="989898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49">
            <a:extLst>
              <a:ext uri="{FF2B5EF4-FFF2-40B4-BE49-F238E27FC236}">
                <a16:creationId xmlns:a16="http://schemas.microsoft.com/office/drawing/2014/main" id="{124182F5-D919-FFD6-0743-18C90033F082}"/>
              </a:ext>
            </a:extLst>
          </p:cNvPr>
          <p:cNvSpPr/>
          <p:nvPr/>
        </p:nvSpPr>
        <p:spPr>
          <a:xfrm>
            <a:off x="834847" y="3895551"/>
            <a:ext cx="11200602" cy="12516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3200" dirty="0">
              <a:solidFill>
                <a:srgbClr val="C00000"/>
              </a:solidFill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A508CBA-FAE1-D83F-6A3A-880D8BD6DA55}"/>
              </a:ext>
            </a:extLst>
          </p:cNvPr>
          <p:cNvGrpSpPr/>
          <p:nvPr/>
        </p:nvGrpSpPr>
        <p:grpSpPr>
          <a:xfrm>
            <a:off x="1127889" y="4122702"/>
            <a:ext cx="2535423" cy="773940"/>
            <a:chOff x="3573340" y="1146506"/>
            <a:chExt cx="2619814" cy="675976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7C11070-21C4-BF16-5511-9577B5C51F68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57" name="矩形: 剪去对角 115">
                <a:extLst>
                  <a:ext uri="{FF2B5EF4-FFF2-40B4-BE49-F238E27FC236}">
                    <a16:creationId xmlns:a16="http://schemas.microsoft.com/office/drawing/2014/main" id="{EC4B88D2-2676-9EBA-BECB-F1507A85DCD9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矩形: 剪去对角 116">
                <a:extLst>
                  <a:ext uri="{FF2B5EF4-FFF2-40B4-BE49-F238E27FC236}">
                    <a16:creationId xmlns:a16="http://schemas.microsoft.com/office/drawing/2014/main" id="{619BCE02-18EA-5C71-C063-A9BA40DBEC52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6" name="PA-文本框 16">
              <a:extLst>
                <a:ext uri="{FF2B5EF4-FFF2-40B4-BE49-F238E27FC236}">
                  <a16:creationId xmlns:a16="http://schemas.microsoft.com/office/drawing/2014/main" id="{6D7B60EB-80A3-9025-A1D3-DE3016D851E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Intermediate Representation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8F8B59E-D9E6-E8A4-71C8-0B8556F7ECBD}"/>
              </a:ext>
            </a:extLst>
          </p:cNvPr>
          <p:cNvSpPr txBox="1"/>
          <p:nvPr/>
        </p:nvSpPr>
        <p:spPr>
          <a:xfrm>
            <a:off x="4203611" y="4323318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abstract</a:t>
            </a:r>
            <a:r>
              <a:rPr kumimoji="1" lang="en-US" altLang="zh-CN" sz="2000" b="1" dirty="0"/>
              <a:t> properties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diverse</a:t>
            </a:r>
            <a:r>
              <a:rPr kumimoji="1" lang="en-US" altLang="zh-CN" sz="2000" b="1" dirty="0"/>
              <a:t> hardware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5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4F135-5588-E179-E0EB-FA67F3C67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C965-CBA8-2444-C84B-1B946AA0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26" y="414871"/>
            <a:ext cx="11089423" cy="665091"/>
          </a:xfrm>
        </p:spPr>
        <p:txBody>
          <a:bodyPr>
            <a:normAutofit/>
          </a:bodyPr>
          <a:lstStyle/>
          <a:p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Compiler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CDBB3-C87A-58B4-6400-A26E79D3E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E331EE-F932-41C6-AAB3-FC7511DB6BCC}" type="slidenum">
              <a:rPr lang="en-US" altLang="zh-CN" smtClean="0"/>
              <a:pPr/>
              <a:t>27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3A7466-E359-8A24-D300-701F5DE46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250067"/>
            <a:ext cx="11408124" cy="1818709"/>
          </a:xfrm>
        </p:spPr>
        <p:txBody>
          <a:bodyPr/>
          <a:lstStyle/>
          <a:p>
            <a:r>
              <a:rPr lang="en-US" altLang="zh-CN" b="1" dirty="0"/>
              <a:t>Intermediate</a:t>
            </a:r>
            <a:r>
              <a:rPr lang="zh-CN" altLang="en-US" b="1" dirty="0"/>
              <a:t> </a:t>
            </a:r>
            <a:r>
              <a:rPr lang="en-US" altLang="zh-CN" b="1" dirty="0"/>
              <a:t>Representations</a:t>
            </a:r>
            <a:r>
              <a:rPr lang="zh-CN" altLang="en-US" b="1" dirty="0"/>
              <a:t> </a:t>
            </a:r>
            <a:r>
              <a:rPr lang="en-US" altLang="zh-CN" b="1" dirty="0"/>
              <a:t>(IRs)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compilers</a:t>
            </a:r>
            <a:r>
              <a:rPr lang="zh-CN" altLang="en-US" b="1" dirty="0"/>
              <a:t> </a:t>
            </a:r>
            <a:r>
              <a:rPr lang="en-US" altLang="zh-CN" b="1" dirty="0"/>
              <a:t>provide: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Low-level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abstraction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underlying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hardware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backends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Hardware-independent common optimizations</a:t>
            </a:r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BE9DDD15-EB89-40F1-CB19-CA7E07430786}"/>
              </a:ext>
            </a:extLst>
          </p:cNvPr>
          <p:cNvSpPr/>
          <p:nvPr/>
        </p:nvSpPr>
        <p:spPr>
          <a:xfrm>
            <a:off x="5000306" y="2615781"/>
            <a:ext cx="1316181" cy="3602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Triton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D0D55AF-FBB8-D13E-601E-1332426D03CC}"/>
              </a:ext>
            </a:extLst>
          </p:cNvPr>
          <p:cNvSpPr/>
          <p:nvPr/>
        </p:nvSpPr>
        <p:spPr>
          <a:xfrm>
            <a:off x="5000307" y="3206283"/>
            <a:ext cx="1316181" cy="3602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Triton IR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FD6CB72-A46E-0CD0-94EC-68BE3E50AC5E}"/>
              </a:ext>
            </a:extLst>
          </p:cNvPr>
          <p:cNvSpPr/>
          <p:nvPr/>
        </p:nvSpPr>
        <p:spPr>
          <a:xfrm>
            <a:off x="4799413" y="3820805"/>
            <a:ext cx="1717965" cy="3602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TritonGPU</a:t>
            </a:r>
            <a:r>
              <a:rPr kumimoji="1" lang="en-US" altLang="zh-CN" dirty="0">
                <a:solidFill>
                  <a:schemeClr val="tx1"/>
                </a:solidFill>
              </a:rPr>
              <a:t> IR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BDF73FC-4E19-8892-BE56-3B7D1714E1AB}"/>
              </a:ext>
            </a:extLst>
          </p:cNvPr>
          <p:cNvSpPr/>
          <p:nvPr/>
        </p:nvSpPr>
        <p:spPr>
          <a:xfrm>
            <a:off x="3067593" y="4414779"/>
            <a:ext cx="2306786" cy="3602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TritonNvidiaGPU</a:t>
            </a:r>
            <a:r>
              <a:rPr kumimoji="1" lang="en-US" altLang="zh-CN" dirty="0">
                <a:solidFill>
                  <a:schemeClr val="tx1"/>
                </a:solidFill>
              </a:rPr>
              <a:t> IR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F0D4C50-4F31-206C-5741-411D70DCB8BA}"/>
              </a:ext>
            </a:extLst>
          </p:cNvPr>
          <p:cNvSpPr/>
          <p:nvPr/>
        </p:nvSpPr>
        <p:spPr>
          <a:xfrm>
            <a:off x="6160628" y="4414779"/>
            <a:ext cx="2306786" cy="3602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TritonAMDGPU</a:t>
            </a:r>
            <a:r>
              <a:rPr kumimoji="1" lang="en-US" altLang="zh-CN" dirty="0">
                <a:solidFill>
                  <a:schemeClr val="tx1"/>
                </a:solidFill>
              </a:rPr>
              <a:t> IR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4CAB39-28B5-047C-E9F1-D57B120D7E7D}"/>
              </a:ext>
            </a:extLst>
          </p:cNvPr>
          <p:cNvGrpSpPr/>
          <p:nvPr/>
        </p:nvGrpSpPr>
        <p:grpSpPr>
          <a:xfrm>
            <a:off x="3457693" y="5600303"/>
            <a:ext cx="1627988" cy="1121311"/>
            <a:chOff x="5226678" y="6535412"/>
            <a:chExt cx="1753429" cy="120919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24AE890-5A10-AB13-3403-7FA86888F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1589" y="6535412"/>
              <a:ext cx="1636564" cy="887628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161369C-E046-63A6-60C4-F798C53132EA}"/>
                </a:ext>
              </a:extLst>
            </p:cNvPr>
            <p:cNvSpPr txBox="1"/>
            <p:nvPr/>
          </p:nvSpPr>
          <p:spPr>
            <a:xfrm>
              <a:off x="5226678" y="7375276"/>
              <a:ext cx="1753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NVIDIA GB200</a:t>
              </a:r>
              <a:endParaRPr kumimoji="1" lang="zh-CN" altLang="en-US" sz="1600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1EBF05-2D7F-01B4-1F74-026533C2634E}"/>
              </a:ext>
            </a:extLst>
          </p:cNvPr>
          <p:cNvGrpSpPr/>
          <p:nvPr/>
        </p:nvGrpSpPr>
        <p:grpSpPr>
          <a:xfrm>
            <a:off x="6682812" y="5547207"/>
            <a:ext cx="1415772" cy="1161669"/>
            <a:chOff x="8954792" y="5179061"/>
            <a:chExt cx="1415772" cy="116166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E803916-6055-F18B-E067-3B9E20447BF0}"/>
                </a:ext>
              </a:extLst>
            </p:cNvPr>
            <p:cNvSpPr txBox="1"/>
            <p:nvPr/>
          </p:nvSpPr>
          <p:spPr>
            <a:xfrm>
              <a:off x="8954792" y="6002176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AMD MI350X</a:t>
              </a:r>
              <a:endParaRPr kumimoji="1" lang="zh-CN" altLang="en-US" sz="1600" b="1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5996926-9B53-7728-444E-2732FFB60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4792" y="5179061"/>
              <a:ext cx="1335570" cy="823115"/>
            </a:xfrm>
            <a:prstGeom prst="rect">
              <a:avLst/>
            </a:prstGeom>
          </p:spPr>
        </p:pic>
      </p:grp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8436085-B32B-7668-97BD-C9941410287C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5658397" y="2976006"/>
            <a:ext cx="1" cy="230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32FCAB7-AD92-74FB-2B47-4EAC2C725C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5658396" y="3566508"/>
            <a:ext cx="2" cy="254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B66F6F1-DA8B-2DBE-BE40-2DDE0B07901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220986" y="4181030"/>
            <a:ext cx="1437410" cy="23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A42C680-1FB7-9BC9-4973-C7FE25C69B9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5658396" y="4181030"/>
            <a:ext cx="1655625" cy="23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F197C21-1B82-132D-D964-77C654074A95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 flipH="1">
            <a:off x="4220985" y="4775004"/>
            <a:ext cx="1" cy="22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63E5B32C-37DF-6E09-F61F-78A19866D5BE}"/>
              </a:ext>
            </a:extLst>
          </p:cNvPr>
          <p:cNvCxnSpPr>
            <a:cxnSpLocks/>
            <a:stCxn id="9" idx="2"/>
            <a:endCxn id="69" idx="0"/>
          </p:cNvCxnSpPr>
          <p:nvPr/>
        </p:nvCxnSpPr>
        <p:spPr>
          <a:xfrm flipH="1">
            <a:off x="7312106" y="4775004"/>
            <a:ext cx="1915" cy="22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6623F657-39C6-308B-29AC-47D20508D611}"/>
              </a:ext>
            </a:extLst>
          </p:cNvPr>
          <p:cNvSpPr/>
          <p:nvPr/>
        </p:nvSpPr>
        <p:spPr>
          <a:xfrm>
            <a:off x="2926086" y="3068776"/>
            <a:ext cx="5779002" cy="2420971"/>
          </a:xfrm>
          <a:prstGeom prst="roundRect">
            <a:avLst>
              <a:gd name="adj" fmla="val 6075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CA7E35A-B0B2-FDBE-E5A7-21BB11A971C7}"/>
              </a:ext>
            </a:extLst>
          </p:cNvPr>
          <p:cNvSpPr txBox="1"/>
          <p:nvPr/>
        </p:nvSpPr>
        <p:spPr>
          <a:xfrm>
            <a:off x="9061414" y="3693656"/>
            <a:ext cx="2597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Intermediate </a:t>
            </a:r>
          </a:p>
          <a:p>
            <a:r>
              <a:rPr kumimoji="1" lang="en-US" altLang="zh-CN" sz="2400" b="1" dirty="0"/>
              <a:t>Representations</a:t>
            </a:r>
            <a:endParaRPr kumimoji="1" lang="zh-CN" altLang="en-US" sz="2400" b="1" dirty="0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68BB6682-30A1-B824-9569-C58C48101B97}"/>
              </a:ext>
            </a:extLst>
          </p:cNvPr>
          <p:cNvSpPr/>
          <p:nvPr/>
        </p:nvSpPr>
        <p:spPr>
          <a:xfrm>
            <a:off x="3528144" y="4999744"/>
            <a:ext cx="1385682" cy="3602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LLVM IR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F93069C2-845A-6ADD-62A9-587D75C444E7}"/>
              </a:ext>
            </a:extLst>
          </p:cNvPr>
          <p:cNvSpPr/>
          <p:nvPr/>
        </p:nvSpPr>
        <p:spPr>
          <a:xfrm>
            <a:off x="6619265" y="4999743"/>
            <a:ext cx="1385682" cy="3602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LLVM IR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11A6D270-9019-0B3D-A84D-2749AF52E747}"/>
              </a:ext>
            </a:extLst>
          </p:cNvPr>
          <p:cNvCxnSpPr>
            <a:cxnSpLocks/>
            <a:stCxn id="51" idx="2"/>
            <a:endCxn id="17" idx="0"/>
          </p:cNvCxnSpPr>
          <p:nvPr/>
        </p:nvCxnSpPr>
        <p:spPr>
          <a:xfrm>
            <a:off x="4220985" y="5359969"/>
            <a:ext cx="19579" cy="240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128CF5B5-046A-636A-A2D6-B34548FEBB65}"/>
              </a:ext>
            </a:extLst>
          </p:cNvPr>
          <p:cNvCxnSpPr>
            <a:cxnSpLocks/>
            <a:stCxn id="69" idx="2"/>
            <a:endCxn id="16" idx="0"/>
          </p:cNvCxnSpPr>
          <p:nvPr/>
        </p:nvCxnSpPr>
        <p:spPr>
          <a:xfrm>
            <a:off x="7312106" y="5359968"/>
            <a:ext cx="38491" cy="18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526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2C29-1E9D-EDF4-99B5-0557D382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AF84-0367-A139-B8DD-4CFB7689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Optimizations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C20E7-1EA0-71FB-7B93-77656E9E3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E331EE-F932-41C6-AAB3-FC7511DB6BCC}" type="slidenum">
              <a:rPr lang="en-US" altLang="zh-CN" smtClean="0"/>
              <a:pPr/>
              <a:t>28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367C81-5348-2E53-3A04-684D7F13A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250067"/>
            <a:ext cx="11408124" cy="5057601"/>
          </a:xfrm>
        </p:spPr>
        <p:txBody>
          <a:bodyPr>
            <a:normAutofit/>
          </a:bodyPr>
          <a:lstStyle/>
          <a:p>
            <a:r>
              <a:rPr lang="en-US" altLang="zh-CN" dirty="0"/>
              <a:t>IR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optimizations,</a:t>
            </a:r>
            <a:r>
              <a:rPr lang="zh-CN" altLang="en-US" dirty="0"/>
              <a:t> </a:t>
            </a:r>
            <a:r>
              <a:rPr lang="en-US" altLang="zh-CN" b="1" dirty="0"/>
              <a:t>most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which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shared</a:t>
            </a:r>
            <a:r>
              <a:rPr lang="zh-CN" altLang="en-US" b="1" dirty="0"/>
              <a:t> </a:t>
            </a:r>
            <a:r>
              <a:rPr lang="en-US" altLang="zh-CN" b="1" dirty="0"/>
              <a:t>among</a:t>
            </a:r>
            <a:r>
              <a:rPr lang="zh-CN" altLang="en-US" b="1" dirty="0"/>
              <a:t> </a:t>
            </a:r>
            <a:r>
              <a:rPr lang="en-US" altLang="zh-CN" b="1" dirty="0"/>
              <a:t>diverse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chips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Traditional compilation optimizations</a:t>
            </a:r>
          </a:p>
          <a:p>
            <a:pPr lvl="2"/>
            <a:r>
              <a:rPr lang="en-US" sz="1800" dirty="0"/>
              <a:t>Inline, CSE, DCE, loop unroll,…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Instru</a:t>
            </a:r>
            <a:r>
              <a:rPr lang="en-US" altLang="zh-CN" sz="2000" dirty="0">
                <a:solidFill>
                  <a:srgbClr val="C00000"/>
                </a:solidFill>
              </a:rPr>
              <a:t>ction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selection</a:t>
            </a:r>
          </a:p>
          <a:p>
            <a:pPr marL="457189" lvl="1" indent="0">
              <a:buNone/>
            </a:pPr>
            <a:endParaRPr lang="en-US" altLang="zh-CN" sz="2000" dirty="0">
              <a:solidFill>
                <a:srgbClr val="C00000"/>
              </a:solidFill>
            </a:endParaRPr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Memory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hierarchy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optimizations </a:t>
            </a:r>
          </a:p>
          <a:p>
            <a:pPr lvl="2"/>
            <a:r>
              <a:rPr lang="en-US" altLang="zh-CN" sz="1800" dirty="0"/>
              <a:t>Use faster scratched memory (Shared memory)</a:t>
            </a:r>
          </a:p>
          <a:p>
            <a:pPr lvl="1"/>
            <a:endParaRPr lang="en-US" altLang="zh-CN" sz="2000" dirty="0">
              <a:solidFill>
                <a:srgbClr val="C00000"/>
              </a:solidFill>
            </a:endParaRPr>
          </a:p>
          <a:p>
            <a:pPr lvl="1"/>
            <a:endParaRPr lang="en-US" altLang="zh-CN" sz="2000" dirty="0">
              <a:solidFill>
                <a:srgbClr val="C00000"/>
              </a:solidFill>
            </a:endParaRP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Instru</a:t>
            </a:r>
            <a:r>
              <a:rPr lang="en-US" altLang="zh-CN" sz="2000" dirty="0">
                <a:solidFill>
                  <a:srgbClr val="C00000"/>
                </a:solidFill>
              </a:rPr>
              <a:t>ction reorder</a:t>
            </a:r>
          </a:p>
          <a:p>
            <a:pPr lvl="2"/>
            <a:r>
              <a:rPr lang="en-US" sz="1800" dirty="0"/>
              <a:t>Achieve overlap between computation and memory access</a:t>
            </a:r>
          </a:p>
          <a:p>
            <a:endParaRPr 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95A858-E244-DAE3-AACC-F6DA20FA7902}"/>
              </a:ext>
            </a:extLst>
          </p:cNvPr>
          <p:cNvGrpSpPr/>
          <p:nvPr/>
        </p:nvGrpSpPr>
        <p:grpSpPr>
          <a:xfrm>
            <a:off x="2895261" y="4284873"/>
            <a:ext cx="5217408" cy="832884"/>
            <a:chOff x="1303811" y="3855309"/>
            <a:chExt cx="6222349" cy="9933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26DB916-09B6-3FF9-DFB1-60AD9F5B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826"/>
            <a:stretch>
              <a:fillRect/>
            </a:stretch>
          </p:blipFill>
          <p:spPr>
            <a:xfrm>
              <a:off x="1303811" y="3855309"/>
              <a:ext cx="6222349" cy="69205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8ED4B2E-BA8D-2922-C1E3-E307737D6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3811" y="4547368"/>
              <a:ext cx="4466795" cy="301249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03336FF-9F1E-A005-F24B-4803F673D77C}"/>
              </a:ext>
            </a:extLst>
          </p:cNvPr>
          <p:cNvGrpSpPr/>
          <p:nvPr/>
        </p:nvGrpSpPr>
        <p:grpSpPr>
          <a:xfrm>
            <a:off x="3112964" y="5832681"/>
            <a:ext cx="4617909" cy="736840"/>
            <a:chOff x="3521677" y="5350476"/>
            <a:chExt cx="5557716" cy="886797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1D1C8F72-AD48-FB5B-ACC1-A72B89294BC7}"/>
                </a:ext>
              </a:extLst>
            </p:cNvPr>
            <p:cNvSpPr/>
            <p:nvPr/>
          </p:nvSpPr>
          <p:spPr>
            <a:xfrm>
              <a:off x="3521677" y="5350476"/>
              <a:ext cx="1210962" cy="35834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err="1">
                  <a:solidFill>
                    <a:schemeClr val="tx1"/>
                  </a:solidFill>
                </a:rPr>
                <a:t>CopyIn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FC15F066-EC5D-2D8F-FDC2-6B22AE620095}"/>
                </a:ext>
              </a:extLst>
            </p:cNvPr>
            <p:cNvSpPr/>
            <p:nvPr/>
          </p:nvSpPr>
          <p:spPr>
            <a:xfrm>
              <a:off x="4971536" y="5350476"/>
              <a:ext cx="1210962" cy="35834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Compute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26B48BEC-ACF6-10AE-368F-6998E962F31F}"/>
                </a:ext>
              </a:extLst>
            </p:cNvPr>
            <p:cNvSpPr/>
            <p:nvPr/>
          </p:nvSpPr>
          <p:spPr>
            <a:xfrm>
              <a:off x="6418572" y="5350476"/>
              <a:ext cx="1210962" cy="35834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err="1">
                  <a:solidFill>
                    <a:schemeClr val="tx1"/>
                  </a:solidFill>
                </a:rPr>
                <a:t>CopyOut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38E3416C-3020-4FD5-4FE9-D0C4FF1D25FC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4732639" y="5529649"/>
              <a:ext cx="23889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97507B6B-EC4B-9B0F-616B-E71398231878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6182498" y="5529649"/>
              <a:ext cx="23607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5DEC2F36-15EC-20AB-5C24-3D23A090379D}"/>
                </a:ext>
              </a:extLst>
            </p:cNvPr>
            <p:cNvSpPr/>
            <p:nvPr/>
          </p:nvSpPr>
          <p:spPr>
            <a:xfrm>
              <a:off x="4971536" y="5878927"/>
              <a:ext cx="1210962" cy="35834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err="1">
                  <a:solidFill>
                    <a:schemeClr val="tx1"/>
                  </a:solidFill>
                </a:rPr>
                <a:t>CopyIn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8F938B73-34F2-1334-26AD-4F738A3A8343}"/>
                </a:ext>
              </a:extLst>
            </p:cNvPr>
            <p:cNvSpPr/>
            <p:nvPr/>
          </p:nvSpPr>
          <p:spPr>
            <a:xfrm>
              <a:off x="6421395" y="5878927"/>
              <a:ext cx="1210962" cy="35834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Compute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D7B05FAC-447E-5456-9476-A6357A989E87}"/>
                </a:ext>
              </a:extLst>
            </p:cNvPr>
            <p:cNvSpPr/>
            <p:nvPr/>
          </p:nvSpPr>
          <p:spPr>
            <a:xfrm>
              <a:off x="7868431" y="5878927"/>
              <a:ext cx="1210962" cy="35834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err="1">
                  <a:solidFill>
                    <a:schemeClr val="tx1"/>
                  </a:solidFill>
                </a:rPr>
                <a:t>CopyOut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8B44C43-B2EC-3718-D833-630110243E75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6182498" y="6058100"/>
              <a:ext cx="23889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3A1F5C28-51BB-B10C-D197-C09ED123D1BA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7632357" y="6058100"/>
              <a:ext cx="23607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9ADE9C7-8008-4E61-9CF1-978CD1437AD7}"/>
              </a:ext>
            </a:extLst>
          </p:cNvPr>
          <p:cNvGrpSpPr/>
          <p:nvPr/>
        </p:nvGrpSpPr>
        <p:grpSpPr>
          <a:xfrm>
            <a:off x="2604247" y="3156723"/>
            <a:ext cx="5365523" cy="544554"/>
            <a:chOff x="2114875" y="2791342"/>
            <a:chExt cx="5365523" cy="54455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00A97CA-21C2-8CD6-A649-52EB918B068C}"/>
                </a:ext>
              </a:extLst>
            </p:cNvPr>
            <p:cNvGrpSpPr/>
            <p:nvPr/>
          </p:nvGrpSpPr>
          <p:grpSpPr>
            <a:xfrm>
              <a:off x="2114875" y="2884446"/>
              <a:ext cx="3138615" cy="358346"/>
              <a:chOff x="2932150" y="2884446"/>
              <a:chExt cx="3138615" cy="358346"/>
            </a:xfrm>
          </p:grpSpPr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82B01DBC-9BCA-D53A-5607-D49F480FAA4C}"/>
                  </a:ext>
                </a:extLst>
              </p:cNvPr>
              <p:cNvSpPr/>
              <p:nvPr/>
            </p:nvSpPr>
            <p:spPr>
              <a:xfrm>
                <a:off x="3171047" y="2884446"/>
                <a:ext cx="1210962" cy="35834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Mul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23B6EF73-4442-C22F-040E-7711E2FB6A75}"/>
                  </a:ext>
                </a:extLst>
              </p:cNvPr>
              <p:cNvSpPr/>
              <p:nvPr/>
            </p:nvSpPr>
            <p:spPr>
              <a:xfrm>
                <a:off x="4620906" y="2884446"/>
                <a:ext cx="1210962" cy="35834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Add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06116AF3-9A21-CA6D-E822-D2FB6D155854}"/>
                  </a:ext>
                </a:extLst>
              </p:cNvPr>
              <p:cNvCxnSpPr>
                <a:stCxn id="24" idx="3"/>
                <a:endCxn id="25" idx="1"/>
              </p:cNvCxnSpPr>
              <p:nvPr/>
            </p:nvCxnSpPr>
            <p:spPr>
              <a:xfrm>
                <a:off x="4382009" y="3063619"/>
                <a:ext cx="23889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20D35AFD-49E3-6976-CA76-1E41FB8D5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1868" y="3064377"/>
                <a:ext cx="23889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29">
                <a:extLst>
                  <a:ext uri="{FF2B5EF4-FFF2-40B4-BE49-F238E27FC236}">
                    <a16:creationId xmlns:a16="http://schemas.microsoft.com/office/drawing/2014/main" id="{72E1438F-3FE2-A7E7-DC80-A4D99E658289}"/>
                  </a:ext>
                </a:extLst>
              </p:cNvPr>
              <p:cNvCxnSpPr/>
              <p:nvPr/>
            </p:nvCxnSpPr>
            <p:spPr>
              <a:xfrm>
                <a:off x="2932150" y="3079238"/>
                <a:ext cx="23889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511509E-29EB-334A-3748-DE6C8A1854FE}"/>
                </a:ext>
              </a:extLst>
            </p:cNvPr>
            <p:cNvGrpSpPr/>
            <p:nvPr/>
          </p:nvGrpSpPr>
          <p:grpSpPr>
            <a:xfrm>
              <a:off x="5791642" y="2900065"/>
              <a:ext cx="1688756" cy="358346"/>
              <a:chOff x="5863541" y="2835004"/>
              <a:chExt cx="1688756" cy="358346"/>
            </a:xfrm>
          </p:grpSpPr>
          <p:sp>
            <p:nvSpPr>
              <p:cNvPr id="27" name="圆角矩形 26">
                <a:extLst>
                  <a:ext uri="{FF2B5EF4-FFF2-40B4-BE49-F238E27FC236}">
                    <a16:creationId xmlns:a16="http://schemas.microsoft.com/office/drawing/2014/main" id="{A3A98028-DCF8-2580-1E7B-B0E5A7AB916D}"/>
                  </a:ext>
                </a:extLst>
              </p:cNvPr>
              <p:cNvSpPr/>
              <p:nvPr/>
            </p:nvSpPr>
            <p:spPr>
              <a:xfrm>
                <a:off x="6102438" y="2835004"/>
                <a:ext cx="1210962" cy="358346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FMA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BD028FB3-EDB9-885F-4B85-0FD33C602938}"/>
                  </a:ext>
                </a:extLst>
              </p:cNvPr>
              <p:cNvCxnSpPr/>
              <p:nvPr/>
            </p:nvCxnSpPr>
            <p:spPr>
              <a:xfrm>
                <a:off x="7313400" y="3014177"/>
                <a:ext cx="23889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644A50C6-2EAF-DC1E-0360-6B683FB76877}"/>
                  </a:ext>
                </a:extLst>
              </p:cNvPr>
              <p:cNvCxnSpPr/>
              <p:nvPr/>
            </p:nvCxnSpPr>
            <p:spPr>
              <a:xfrm>
                <a:off x="5863541" y="3023184"/>
                <a:ext cx="23889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右箭头 34">
              <a:extLst>
                <a:ext uri="{FF2B5EF4-FFF2-40B4-BE49-F238E27FC236}">
                  <a16:creationId xmlns:a16="http://schemas.microsoft.com/office/drawing/2014/main" id="{043EE454-FE52-1B44-1701-44FB48BC6F72}"/>
                </a:ext>
              </a:extLst>
            </p:cNvPr>
            <p:cNvSpPr/>
            <p:nvPr/>
          </p:nvSpPr>
          <p:spPr>
            <a:xfrm>
              <a:off x="5415681" y="2791342"/>
              <a:ext cx="236074" cy="544554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27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775A2-28A4-6ADE-A4FF-8C772047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2DD5-6C96-3767-E5E6-D294BF00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02F99-73DB-1E6C-C242-827A7A6C7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E331EE-F932-41C6-AAB3-FC7511DB6BCC}" type="slidenum">
              <a:rPr lang="en-US" altLang="zh-CN" smtClean="0"/>
              <a:pPr/>
              <a:t>29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F1F6D3-771E-279D-0079-9BCD69338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76" y="1136317"/>
            <a:ext cx="11408124" cy="5057601"/>
          </a:xfrm>
        </p:spPr>
        <p:txBody>
          <a:bodyPr/>
          <a:lstStyle/>
          <a:p>
            <a:r>
              <a:rPr lang="en-US" altLang="zh-CN" b="1" dirty="0"/>
              <a:t>Different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parallelism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hierarchies</a:t>
            </a:r>
          </a:p>
          <a:p>
            <a:pPr lvl="1"/>
            <a:r>
              <a:rPr lang="en-US" altLang="zh-CN" dirty="0"/>
              <a:t>NVIDIA: thread, warp, thread block, thread block cluster,</a:t>
            </a:r>
            <a:r>
              <a:rPr lang="zh-CN" altLang="en-US" dirty="0"/>
              <a:t> </a:t>
            </a:r>
            <a:r>
              <a:rPr lang="en-US" altLang="zh-CN" dirty="0"/>
              <a:t>grid</a:t>
            </a:r>
          </a:p>
          <a:p>
            <a:pPr lvl="1"/>
            <a:r>
              <a:rPr lang="en-US" altLang="zh-CN" dirty="0"/>
              <a:t>Ascend: cube core, vector core</a:t>
            </a:r>
            <a:br>
              <a:rPr lang="en-US" altLang="zh-CN" dirty="0"/>
            </a:br>
            <a:endParaRPr lang="en-US" altLang="zh-CN" dirty="0"/>
          </a:p>
          <a:p>
            <a:pPr lvl="1"/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b="1" dirty="0"/>
              <a:t>Different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execution mode</a:t>
            </a:r>
          </a:p>
          <a:p>
            <a:pPr lvl="1"/>
            <a:r>
              <a:rPr lang="en-US" altLang="zh-CN" dirty="0"/>
              <a:t>SIMD: Same instructions work</a:t>
            </a:r>
            <a:r>
              <a:rPr lang="zh-CN" altLang="en-US" dirty="0"/>
              <a:t> </a:t>
            </a:r>
            <a:r>
              <a:rPr lang="en-US" altLang="zh-CN" dirty="0"/>
              <a:t>on </a:t>
            </a:r>
            <a:r>
              <a:rPr lang="en-US" altLang="zh-CN" dirty="0">
                <a:solidFill>
                  <a:srgbClr val="C00000"/>
                </a:solidFill>
              </a:rPr>
              <a:t>multiple data </a:t>
            </a:r>
            <a:r>
              <a:rPr lang="en-US" altLang="zh-CN" dirty="0"/>
              <a:t>in parallel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SIMT: Same instructions</a:t>
            </a:r>
            <a:r>
              <a:rPr lang="zh-CN" altLang="en-US" dirty="0"/>
              <a:t> </a:t>
            </a:r>
            <a:r>
              <a:rPr lang="en-US" altLang="zh-CN" dirty="0"/>
              <a:t>work across </a:t>
            </a:r>
            <a:r>
              <a:rPr lang="en-US" altLang="zh-CN" dirty="0">
                <a:solidFill>
                  <a:srgbClr val="C00000"/>
                </a:solidFill>
              </a:rPr>
              <a:t>multiple threads</a:t>
            </a:r>
            <a:r>
              <a:rPr lang="en-US" altLang="zh-CN" dirty="0"/>
              <a:t> with </a:t>
            </a:r>
            <a:r>
              <a:rPr lang="en-US" altLang="zh-CN" dirty="0">
                <a:solidFill>
                  <a:srgbClr val="C00000"/>
                </a:solidFill>
              </a:rPr>
              <a:t>independent control flow and data </a:t>
            </a:r>
            <a:r>
              <a:rPr lang="en-US" altLang="zh-CN" dirty="0"/>
              <a:t>for each thread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endParaRPr 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FF475E-60B0-CD23-1E79-B65D1EC0A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18" y="2651888"/>
            <a:ext cx="2711370" cy="108223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4C14C63-C2F7-7668-A8F3-3CE2C0F6663F}"/>
              </a:ext>
            </a:extLst>
          </p:cNvPr>
          <p:cNvGrpSpPr/>
          <p:nvPr/>
        </p:nvGrpSpPr>
        <p:grpSpPr>
          <a:xfrm>
            <a:off x="2110795" y="2571231"/>
            <a:ext cx="2711369" cy="1180436"/>
            <a:chOff x="2067592" y="2638364"/>
            <a:chExt cx="3395511" cy="14823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56FDB31-6DF7-6187-52CE-7BC8A366B2DD}"/>
                </a:ext>
              </a:extLst>
            </p:cNvPr>
            <p:cNvSpPr/>
            <p:nvPr/>
          </p:nvSpPr>
          <p:spPr>
            <a:xfrm>
              <a:off x="2067592" y="2638364"/>
              <a:ext cx="3395511" cy="14823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35A9777-7113-6DFF-E631-C2F560F77C0E}"/>
                </a:ext>
              </a:extLst>
            </p:cNvPr>
            <p:cNvGrpSpPr/>
            <p:nvPr/>
          </p:nvGrpSpPr>
          <p:grpSpPr>
            <a:xfrm>
              <a:off x="2133600" y="2717800"/>
              <a:ext cx="1485900" cy="980621"/>
              <a:chOff x="2133600" y="2717800"/>
              <a:chExt cx="1485900" cy="980621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849F4A6-F62C-3224-F896-4C6D7E615782}"/>
                  </a:ext>
                </a:extLst>
              </p:cNvPr>
              <p:cNvSpPr/>
              <p:nvPr/>
            </p:nvSpPr>
            <p:spPr>
              <a:xfrm>
                <a:off x="2133600" y="2717800"/>
                <a:ext cx="1485900" cy="980621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72E3782-747D-D50F-E9BF-D897E78DB341}"/>
                  </a:ext>
                </a:extLst>
              </p:cNvPr>
              <p:cNvSpPr/>
              <p:nvPr/>
            </p:nvSpPr>
            <p:spPr>
              <a:xfrm>
                <a:off x="2211541" y="2793472"/>
                <a:ext cx="1330018" cy="3685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tx1"/>
                    </a:solidFill>
                  </a:rPr>
                  <a:t>AIC</a:t>
                </a:r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5EB960D6-9F11-57DA-1030-55249F2BF5E3}"/>
                  </a:ext>
                </a:extLst>
              </p:cNvPr>
              <p:cNvGrpSpPr/>
              <p:nvPr/>
            </p:nvGrpSpPr>
            <p:grpSpPr>
              <a:xfrm>
                <a:off x="2211541" y="3248333"/>
                <a:ext cx="1330018" cy="368563"/>
                <a:chOff x="2200582" y="3327401"/>
                <a:chExt cx="1330018" cy="368563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8ACADBC3-AA6F-A23D-99BD-D34C3E950019}"/>
                    </a:ext>
                  </a:extLst>
                </p:cNvPr>
                <p:cNvSpPr/>
                <p:nvPr/>
              </p:nvSpPr>
              <p:spPr>
                <a:xfrm>
                  <a:off x="2200582" y="3327401"/>
                  <a:ext cx="631518" cy="3685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>
                      <a:solidFill>
                        <a:schemeClr val="tx1"/>
                      </a:solidFill>
                    </a:rPr>
                    <a:t>AIV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C8DE3AE0-4C28-E94D-7EAE-C0434A2C5340}"/>
                    </a:ext>
                  </a:extLst>
                </p:cNvPr>
                <p:cNvSpPr/>
                <p:nvPr/>
              </p:nvSpPr>
              <p:spPr>
                <a:xfrm>
                  <a:off x="2899082" y="3327401"/>
                  <a:ext cx="631518" cy="3685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>
                      <a:solidFill>
                        <a:schemeClr val="tx1"/>
                      </a:solidFill>
                    </a:rPr>
                    <a:t>AIV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B00DACF-F3A6-AE70-2DF7-E5DFA3A01548}"/>
                </a:ext>
              </a:extLst>
            </p:cNvPr>
            <p:cNvGrpSpPr/>
            <p:nvPr/>
          </p:nvGrpSpPr>
          <p:grpSpPr>
            <a:xfrm>
              <a:off x="3909275" y="2717800"/>
              <a:ext cx="1485900" cy="980621"/>
              <a:chOff x="2133600" y="2717800"/>
              <a:chExt cx="1485900" cy="980621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8A02007-5F3B-7B88-EE91-FE515A765062}"/>
                  </a:ext>
                </a:extLst>
              </p:cNvPr>
              <p:cNvSpPr/>
              <p:nvPr/>
            </p:nvSpPr>
            <p:spPr>
              <a:xfrm>
                <a:off x="2133600" y="2717800"/>
                <a:ext cx="1485900" cy="980621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A2B9190-76D5-8306-1BF7-92C1FAEB2232}"/>
                  </a:ext>
                </a:extLst>
              </p:cNvPr>
              <p:cNvSpPr/>
              <p:nvPr/>
            </p:nvSpPr>
            <p:spPr>
              <a:xfrm>
                <a:off x="2211541" y="2793472"/>
                <a:ext cx="1330018" cy="3685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tx1"/>
                    </a:solidFill>
                  </a:rPr>
                  <a:t>AIC</a:t>
                </a:r>
                <a:endParaRPr kumimoji="1" lang="zh-CN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149A0F6D-7E8F-CD18-1E16-D9BC7D8D1727}"/>
                  </a:ext>
                </a:extLst>
              </p:cNvPr>
              <p:cNvGrpSpPr/>
              <p:nvPr/>
            </p:nvGrpSpPr>
            <p:grpSpPr>
              <a:xfrm>
                <a:off x="2211541" y="3248333"/>
                <a:ext cx="1330018" cy="368563"/>
                <a:chOff x="2200582" y="3327401"/>
                <a:chExt cx="1330018" cy="368563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D197328-8DFE-2658-92D3-973D6A2B59F1}"/>
                    </a:ext>
                  </a:extLst>
                </p:cNvPr>
                <p:cNvSpPr/>
                <p:nvPr/>
              </p:nvSpPr>
              <p:spPr>
                <a:xfrm>
                  <a:off x="2200582" y="3327401"/>
                  <a:ext cx="631518" cy="3685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>
                      <a:solidFill>
                        <a:schemeClr val="tx1"/>
                      </a:solidFill>
                    </a:rPr>
                    <a:t>AIV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29F0AF2B-4BBF-F56C-4061-1C0C0F3D0A15}"/>
                    </a:ext>
                  </a:extLst>
                </p:cNvPr>
                <p:cNvSpPr/>
                <p:nvPr/>
              </p:nvSpPr>
              <p:spPr>
                <a:xfrm>
                  <a:off x="2899082" y="3327401"/>
                  <a:ext cx="631518" cy="3685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>
                      <a:solidFill>
                        <a:schemeClr val="tx1"/>
                      </a:solidFill>
                    </a:rPr>
                    <a:t>AIV</a:t>
                  </a:r>
                  <a:endParaRPr kumimoji="1"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A892FF8-6243-DB0A-171A-51B52F30BC71}"/>
                </a:ext>
              </a:extLst>
            </p:cNvPr>
            <p:cNvSpPr/>
            <p:nvPr/>
          </p:nvSpPr>
          <p:spPr>
            <a:xfrm>
              <a:off x="2133600" y="3778867"/>
              <a:ext cx="3261575" cy="2587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Global</a:t>
              </a:r>
              <a:r>
                <a:rPr kumimoji="1" lang="zh-CN" altLang="en-US" sz="14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</a:rPr>
                <a:t>Memory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65A0E03-F278-A82B-C2B1-F376D26D6EFE}"/>
              </a:ext>
            </a:extLst>
          </p:cNvPr>
          <p:cNvGrpSpPr/>
          <p:nvPr/>
        </p:nvGrpSpPr>
        <p:grpSpPr>
          <a:xfrm>
            <a:off x="1702434" y="5681099"/>
            <a:ext cx="2813591" cy="937489"/>
            <a:chOff x="2042239" y="4310191"/>
            <a:chExt cx="2813591" cy="93748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CB97BF4-3D1B-D490-E7AC-2E1BDF61D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6596" y="4310191"/>
              <a:ext cx="1964878" cy="568157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A78FDCA-4FB8-75A3-ED1D-B2AB0AEE8E39}"/>
                </a:ext>
              </a:extLst>
            </p:cNvPr>
            <p:cNvSpPr txBox="1"/>
            <p:nvPr/>
          </p:nvSpPr>
          <p:spPr>
            <a:xfrm>
              <a:off x="2042239" y="4878348"/>
              <a:ext cx="2813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/>
                <a:t>SIMD: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controlled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mask</a:t>
              </a:r>
              <a:endParaRPr kumimoji="1"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BF38941-D86A-1749-A49C-E8F6C6120F40}"/>
              </a:ext>
            </a:extLst>
          </p:cNvPr>
          <p:cNvGrpSpPr/>
          <p:nvPr/>
        </p:nvGrpSpPr>
        <p:grpSpPr>
          <a:xfrm>
            <a:off x="5649617" y="5597221"/>
            <a:ext cx="4867705" cy="1060299"/>
            <a:chOff x="6742989" y="4310191"/>
            <a:chExt cx="4867705" cy="106029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387EA6C-BCB1-EC38-DB3D-9825B2AEF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2989" y="4310191"/>
              <a:ext cx="4867705" cy="690967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E0FE00D-3887-B4B7-CC92-3B1F4BA9FE3C}"/>
                </a:ext>
              </a:extLst>
            </p:cNvPr>
            <p:cNvSpPr txBox="1"/>
            <p:nvPr/>
          </p:nvSpPr>
          <p:spPr>
            <a:xfrm>
              <a:off x="7006985" y="5001158"/>
              <a:ext cx="4339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/>
                <a:t>SIMT: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controlled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explicit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programming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08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CCB9B-AF54-8FE3-970F-8AF14FD1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Diverse Hardware Architectures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45655E-F1D8-0267-A118-B593164A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Diverse hardware architectures adopt different execution models: SIMT, SIMD, Dataflow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26D208-7827-3B85-1905-47388A76C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399C6CC-843D-93C7-1BA0-4B08EBE60A98}"/>
              </a:ext>
            </a:extLst>
          </p:cNvPr>
          <p:cNvGrpSpPr/>
          <p:nvPr/>
        </p:nvGrpSpPr>
        <p:grpSpPr>
          <a:xfrm>
            <a:off x="2270549" y="2569061"/>
            <a:ext cx="2164712" cy="3477971"/>
            <a:chOff x="1022517" y="2569061"/>
            <a:chExt cx="2164712" cy="347797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F8D5755-0217-7BD5-8F7A-7062269E0AA6}"/>
                </a:ext>
              </a:extLst>
            </p:cNvPr>
            <p:cNvGrpSpPr/>
            <p:nvPr/>
          </p:nvGrpSpPr>
          <p:grpSpPr>
            <a:xfrm>
              <a:off x="1208473" y="3171650"/>
              <a:ext cx="1753429" cy="1209816"/>
              <a:chOff x="2505792" y="4663147"/>
              <a:chExt cx="1753429" cy="1209816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5A4AEB4-A4F4-11EA-2AC1-D3E44305F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4223" y="4663147"/>
                <a:ext cx="1636565" cy="887628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F1B92EF-F2C1-9664-5331-077B04E41C51}"/>
                  </a:ext>
                </a:extLst>
              </p:cNvPr>
              <p:cNvSpPr txBox="1"/>
              <p:nvPr/>
            </p:nvSpPr>
            <p:spPr>
              <a:xfrm>
                <a:off x="2505792" y="5503631"/>
                <a:ext cx="1753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NVIDIA GB200</a:t>
                </a:r>
                <a:endParaRPr kumimoji="1" lang="zh-CN" altLang="en-US" b="1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4EA47A7-68B8-60A8-D029-476416CC330A}"/>
                </a:ext>
              </a:extLst>
            </p:cNvPr>
            <p:cNvGrpSpPr/>
            <p:nvPr/>
          </p:nvGrpSpPr>
          <p:grpSpPr>
            <a:xfrm>
              <a:off x="1341357" y="4606017"/>
              <a:ext cx="1569660" cy="1231865"/>
              <a:chOff x="3094770" y="4702882"/>
              <a:chExt cx="1569660" cy="123186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70F75A-8BFF-8934-AE99-26376A056ED5}"/>
                  </a:ext>
                </a:extLst>
              </p:cNvPr>
              <p:cNvSpPr txBox="1"/>
              <p:nvPr/>
            </p:nvSpPr>
            <p:spPr>
              <a:xfrm>
                <a:off x="3094770" y="5565415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AMD MI350X</a:t>
                </a:r>
                <a:endParaRPr kumimoji="1" lang="zh-CN" altLang="en-US" b="1" dirty="0"/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5870FD55-7D13-5EC3-7036-8EEE3C10E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9570" y="4702882"/>
                <a:ext cx="1463079" cy="901699"/>
              </a:xfrm>
              <a:prstGeom prst="rect">
                <a:avLst/>
              </a:prstGeom>
            </p:spPr>
          </p:pic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520854D-9FFC-0B9B-D18C-043EE9C3A38E}"/>
                </a:ext>
              </a:extLst>
            </p:cNvPr>
            <p:cNvSpPr txBox="1"/>
            <p:nvPr/>
          </p:nvSpPr>
          <p:spPr>
            <a:xfrm>
              <a:off x="1022517" y="2569061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SIMT</a:t>
              </a:r>
              <a:endParaRPr kumimoji="1" lang="zh-CN" altLang="en-US" b="1" dirty="0"/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4F1EB81A-0708-71F8-723C-3D2DA19541C0}"/>
                </a:ext>
              </a:extLst>
            </p:cNvPr>
            <p:cNvSpPr/>
            <p:nvPr/>
          </p:nvSpPr>
          <p:spPr>
            <a:xfrm>
              <a:off x="1022517" y="2962500"/>
              <a:ext cx="2164712" cy="3084532"/>
            </a:xfrm>
            <a:prstGeom prst="roundRect">
              <a:avLst>
                <a:gd name="adj" fmla="val 7161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8321A09-C613-AF85-1E55-6422A1530E0D}"/>
              </a:ext>
            </a:extLst>
          </p:cNvPr>
          <p:cNvGrpSpPr/>
          <p:nvPr/>
        </p:nvGrpSpPr>
        <p:grpSpPr>
          <a:xfrm>
            <a:off x="4914424" y="2569124"/>
            <a:ext cx="2164712" cy="3477971"/>
            <a:chOff x="3666392" y="2569124"/>
            <a:chExt cx="2164712" cy="347797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5C2AE06-A951-D593-29FE-CD67BB6947A5}"/>
                </a:ext>
              </a:extLst>
            </p:cNvPr>
            <p:cNvGrpSpPr/>
            <p:nvPr/>
          </p:nvGrpSpPr>
          <p:grpSpPr>
            <a:xfrm>
              <a:off x="3937926" y="3073298"/>
              <a:ext cx="1467068" cy="1313298"/>
              <a:chOff x="4664430" y="4621449"/>
              <a:chExt cx="1467068" cy="131329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460309A-8418-CE99-A9EA-0BF39E2D3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0039" y="4621449"/>
                <a:ext cx="1171312" cy="991110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4BC6DB0-F83C-F08D-9BF6-C18B0E37739E}"/>
                  </a:ext>
                </a:extLst>
              </p:cNvPr>
              <p:cNvSpPr txBox="1"/>
              <p:nvPr/>
            </p:nvSpPr>
            <p:spPr>
              <a:xfrm>
                <a:off x="4664430" y="5565415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Ascend 910</a:t>
                </a:r>
                <a:endParaRPr kumimoji="1" lang="zh-CN" altLang="en-US" b="1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A56B154-662A-020F-4DBF-26DA42D8A2B3}"/>
                </a:ext>
              </a:extLst>
            </p:cNvPr>
            <p:cNvGrpSpPr/>
            <p:nvPr/>
          </p:nvGrpSpPr>
          <p:grpSpPr>
            <a:xfrm>
              <a:off x="4064042" y="4387540"/>
              <a:ext cx="1287532" cy="1435177"/>
              <a:chOff x="6111781" y="4479269"/>
              <a:chExt cx="1287532" cy="1435177"/>
            </a:xfrm>
          </p:grpSpPr>
          <p:pic>
            <p:nvPicPr>
              <p:cNvPr id="15" name="Picture 6" descr="Intel Launches 4th Gen Xeon Scalable Processors, Max Series CPUs and GPUs">
                <a:extLst>
                  <a:ext uri="{FF2B5EF4-FFF2-40B4-BE49-F238E27FC236}">
                    <a16:creationId xmlns:a16="http://schemas.microsoft.com/office/drawing/2014/main" id="{23576E2C-6181-ABF7-4796-03A85FCC3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077" y="4479269"/>
                <a:ext cx="1052555" cy="11253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494E23B-439F-069C-4C5A-CC90E99BBFF9}"/>
                  </a:ext>
                </a:extLst>
              </p:cNvPr>
              <p:cNvSpPr txBox="1"/>
              <p:nvPr/>
            </p:nvSpPr>
            <p:spPr>
              <a:xfrm>
                <a:off x="6111781" y="5545114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Intel Xeon</a:t>
                </a:r>
                <a:endParaRPr kumimoji="1" lang="zh-CN" altLang="en-US" b="1" dirty="0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41F3B11-B12E-B14C-E964-6EB734A65667}"/>
                </a:ext>
              </a:extLst>
            </p:cNvPr>
            <p:cNvSpPr txBox="1"/>
            <p:nvPr/>
          </p:nvSpPr>
          <p:spPr>
            <a:xfrm>
              <a:off x="3666392" y="256912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SIMD</a:t>
              </a:r>
              <a:endParaRPr kumimoji="1" lang="zh-CN" altLang="en-US" b="1" dirty="0"/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AF7CD26A-DE1D-AC8A-C070-8A5F151FA46B}"/>
                </a:ext>
              </a:extLst>
            </p:cNvPr>
            <p:cNvSpPr/>
            <p:nvPr/>
          </p:nvSpPr>
          <p:spPr>
            <a:xfrm>
              <a:off x="3666392" y="2962563"/>
              <a:ext cx="2164712" cy="3084532"/>
            </a:xfrm>
            <a:prstGeom prst="roundRect">
              <a:avLst>
                <a:gd name="adj" fmla="val 7161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B563899-A47B-8E35-E2EF-56C302731C82}"/>
              </a:ext>
            </a:extLst>
          </p:cNvPr>
          <p:cNvGrpSpPr/>
          <p:nvPr/>
        </p:nvGrpSpPr>
        <p:grpSpPr>
          <a:xfrm>
            <a:off x="7466279" y="2569061"/>
            <a:ext cx="2164712" cy="3477971"/>
            <a:chOff x="8751797" y="2502727"/>
            <a:chExt cx="2164712" cy="347797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E6B7A67-CA24-50A6-BC78-C8492D69BA28}"/>
                </a:ext>
              </a:extLst>
            </p:cNvPr>
            <p:cNvGrpSpPr/>
            <p:nvPr/>
          </p:nvGrpSpPr>
          <p:grpSpPr>
            <a:xfrm>
              <a:off x="9127085" y="4513295"/>
              <a:ext cx="1505540" cy="1239626"/>
              <a:chOff x="7377202" y="4660794"/>
              <a:chExt cx="1505540" cy="1239626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4F573EEC-60F5-5D8D-734A-B2FF5B3AD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9931" y="4660794"/>
                <a:ext cx="788406" cy="890074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1F56717-2599-259B-1312-2E49F110D1F1}"/>
                  </a:ext>
                </a:extLst>
              </p:cNvPr>
              <p:cNvSpPr txBox="1"/>
              <p:nvPr/>
            </p:nvSpPr>
            <p:spPr>
              <a:xfrm>
                <a:off x="7377202" y="5531088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 err="1"/>
                  <a:t>SambaNova</a:t>
                </a:r>
                <a:endParaRPr kumimoji="1" lang="zh-CN" altLang="en-US" b="1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ACFBE8A-39B7-1726-F02D-98C9DB5EBF2F}"/>
                </a:ext>
              </a:extLst>
            </p:cNvPr>
            <p:cNvGrpSpPr/>
            <p:nvPr/>
          </p:nvGrpSpPr>
          <p:grpSpPr>
            <a:xfrm>
              <a:off x="8936480" y="3064394"/>
              <a:ext cx="1980029" cy="1251956"/>
              <a:chOff x="8788257" y="4651455"/>
              <a:chExt cx="1980029" cy="1251956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899F1F9B-73C1-0B71-5F16-FDD7F3FAB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8059" y="4651455"/>
                <a:ext cx="941239" cy="931097"/>
              </a:xfrm>
              <a:prstGeom prst="rect">
                <a:avLst/>
              </a:prstGeom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D7AB544-C4D7-3284-9E6A-ADD2B38C6430}"/>
                  </a:ext>
                </a:extLst>
              </p:cNvPr>
              <p:cNvSpPr txBox="1"/>
              <p:nvPr/>
            </p:nvSpPr>
            <p:spPr>
              <a:xfrm>
                <a:off x="8788257" y="5534079"/>
                <a:ext cx="1980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 err="1"/>
                  <a:t>Cerebras</a:t>
                </a:r>
                <a:r>
                  <a:rPr kumimoji="1" lang="en-US" altLang="zh-CN" b="1" dirty="0"/>
                  <a:t> WSE-3</a:t>
                </a:r>
                <a:endParaRPr kumimoji="1" lang="zh-CN" altLang="en-US" b="1" dirty="0"/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D6E6A71-8C4A-2C35-393A-CD7C1F5A77BE}"/>
                </a:ext>
              </a:extLst>
            </p:cNvPr>
            <p:cNvSpPr txBox="1"/>
            <p:nvPr/>
          </p:nvSpPr>
          <p:spPr>
            <a:xfrm>
              <a:off x="8751797" y="2502727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 err="1"/>
                <a:t>DataFlow</a:t>
              </a:r>
              <a:endParaRPr kumimoji="1" lang="zh-CN" altLang="en-US" b="1" dirty="0"/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D4EDD734-8290-044A-D3FD-56B9BDEBA9C3}"/>
                </a:ext>
              </a:extLst>
            </p:cNvPr>
            <p:cNvSpPr/>
            <p:nvPr/>
          </p:nvSpPr>
          <p:spPr>
            <a:xfrm>
              <a:off x="8751797" y="2896166"/>
              <a:ext cx="2164712" cy="3084532"/>
            </a:xfrm>
            <a:prstGeom prst="roundRect">
              <a:avLst>
                <a:gd name="adj" fmla="val 7161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135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12E8-9DAE-F812-73E8-4DDFCAF3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DA7E-F1A8-9AE7-E83B-C595FF19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06" y="438217"/>
            <a:ext cx="10817574" cy="1018513"/>
          </a:xfrm>
        </p:spPr>
        <p:txBody>
          <a:bodyPr>
            <a:noAutofit/>
          </a:bodyPr>
          <a:lstStyle/>
          <a:p>
            <a:r>
              <a:rPr lang="en-US" sz="3600" dirty="0"/>
              <a:t>Ch</a:t>
            </a:r>
            <a:r>
              <a:rPr lang="en-US" altLang="zh-CN" sz="3600" dirty="0"/>
              <a:t>allenge:</a:t>
            </a:r>
            <a:r>
              <a:rPr lang="zh-CN" altLang="en-US" sz="3600" dirty="0"/>
              <a:t> </a:t>
            </a:r>
            <a:r>
              <a:rPr lang="en-US" altLang="zh-CN" sz="3600" dirty="0"/>
              <a:t>A Unified IR</a:t>
            </a:r>
            <a:r>
              <a:rPr lang="zh-CN" altLang="en-US" sz="3600" dirty="0"/>
              <a:t> </a:t>
            </a:r>
            <a:r>
              <a:rPr lang="en-US" altLang="zh-CN" sz="3600" dirty="0"/>
              <a:t>for Diverse Hardware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ED2E7-C240-02EA-709B-73A861C61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E331EE-F932-41C6-AAB3-FC7511DB6BCC}" type="slidenum">
              <a:rPr lang="en-US" altLang="zh-CN" smtClean="0"/>
              <a:pPr/>
              <a:t>30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90CD34-79A8-5CA7-1754-F111AFFB7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519881"/>
            <a:ext cx="11408124" cy="4787787"/>
          </a:xfrm>
        </p:spPr>
        <p:txBody>
          <a:bodyPr/>
          <a:lstStyle/>
          <a:p>
            <a:r>
              <a:rPr lang="en-US" altLang="zh-CN" b="1" dirty="0"/>
              <a:t>Goal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designing</a:t>
            </a:r>
            <a:r>
              <a:rPr lang="zh-CN" altLang="en-US" b="1" dirty="0"/>
              <a:t> </a:t>
            </a:r>
            <a:r>
              <a:rPr lang="en-US" altLang="zh-CN" b="1" dirty="0"/>
              <a:t>unified</a:t>
            </a:r>
            <a:r>
              <a:rPr lang="zh-CN" altLang="en-US" b="1" dirty="0"/>
              <a:t> </a:t>
            </a:r>
            <a:r>
              <a:rPr lang="en-US" altLang="zh-CN" b="1" dirty="0"/>
              <a:t>intermediate</a:t>
            </a:r>
            <a:r>
              <a:rPr lang="zh-CN" altLang="en-US" b="1" dirty="0"/>
              <a:t> </a:t>
            </a:r>
            <a:r>
              <a:rPr lang="en-US" altLang="zh-CN" b="1" dirty="0"/>
              <a:t>representations</a:t>
            </a:r>
            <a:r>
              <a:rPr lang="zh-CN" altLang="en-US" b="1" dirty="0"/>
              <a:t> </a:t>
            </a:r>
            <a:r>
              <a:rPr lang="en-US" altLang="zh-CN" b="1" dirty="0"/>
              <a:t>(IRs)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Unified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abstraction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r>
              <a:rPr lang="zh-CN" altLang="en-US" dirty="0"/>
              <a:t> </a:t>
            </a:r>
            <a:r>
              <a:rPr lang="en-US" altLang="zh-CN" dirty="0"/>
              <a:t>(SIMD,</a:t>
            </a:r>
            <a:r>
              <a:rPr lang="zh-CN" altLang="en-US" dirty="0"/>
              <a:t> </a:t>
            </a:r>
            <a:r>
              <a:rPr lang="en-US" altLang="zh-CN" dirty="0"/>
              <a:t>SIMT)</a:t>
            </a:r>
          </a:p>
          <a:p>
            <a:pPr lvl="1"/>
            <a:r>
              <a:rPr lang="en-US" altLang="zh-CN" dirty="0"/>
              <a:t>Perform 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" altLang="zh-CN" dirty="0">
                <a:solidFill>
                  <a:srgbClr val="C00000"/>
                </a:solidFill>
              </a:rPr>
              <a:t>hardware-agnostic optimizations</a:t>
            </a:r>
            <a:endParaRPr lang="en-US" altLang="zh-CN" dirty="0">
              <a:solidFill>
                <a:srgbClr val="C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EFBFA30-809A-9084-6C7A-22E6D97E81C5}"/>
              </a:ext>
            </a:extLst>
          </p:cNvPr>
          <p:cNvGrpSpPr/>
          <p:nvPr/>
        </p:nvGrpSpPr>
        <p:grpSpPr>
          <a:xfrm>
            <a:off x="1991334" y="4955361"/>
            <a:ext cx="1753429" cy="1209816"/>
            <a:chOff x="2505792" y="4663147"/>
            <a:chExt cx="1753429" cy="120981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AFC5D4F-EC36-6C0B-B22C-F197D5DD6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4223" y="4663147"/>
              <a:ext cx="1636565" cy="887628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5A10D55-01DD-0C1E-42B3-71571A632EDA}"/>
                </a:ext>
              </a:extLst>
            </p:cNvPr>
            <p:cNvSpPr txBox="1"/>
            <p:nvPr/>
          </p:nvSpPr>
          <p:spPr>
            <a:xfrm>
              <a:off x="2505792" y="5503631"/>
              <a:ext cx="1753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NVIDIA GB200</a:t>
              </a:r>
              <a:endParaRPr kumimoji="1" lang="zh-CN" altLang="en-US" b="1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A9493F1-99B5-9D1F-958B-1834B49EAAE5}"/>
              </a:ext>
            </a:extLst>
          </p:cNvPr>
          <p:cNvSpPr txBox="1"/>
          <p:nvPr/>
        </p:nvSpPr>
        <p:spPr>
          <a:xfrm>
            <a:off x="1805378" y="452464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SIMT</a:t>
            </a:r>
            <a:endParaRPr kumimoji="1" lang="zh-CN" altLang="en-US" b="1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BF7E1BE-F6DA-D031-19F4-7F00B1CBC57C}"/>
              </a:ext>
            </a:extLst>
          </p:cNvPr>
          <p:cNvSpPr/>
          <p:nvPr/>
        </p:nvSpPr>
        <p:spPr>
          <a:xfrm>
            <a:off x="1805378" y="4914439"/>
            <a:ext cx="2164712" cy="1250738"/>
          </a:xfrm>
          <a:prstGeom prst="roundRect">
            <a:avLst>
              <a:gd name="adj" fmla="val 7161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D30CB86-BC45-9B5E-FE8B-E2D88255A7A6}"/>
              </a:ext>
            </a:extLst>
          </p:cNvPr>
          <p:cNvGrpSpPr/>
          <p:nvPr/>
        </p:nvGrpSpPr>
        <p:grpSpPr>
          <a:xfrm>
            <a:off x="4720787" y="4951829"/>
            <a:ext cx="1361146" cy="1218478"/>
            <a:chOff x="4664430" y="4621449"/>
            <a:chExt cx="1467068" cy="131329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D8E637A-EB82-288D-B33E-5E9D0352E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0039" y="4621449"/>
              <a:ext cx="1171312" cy="99111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93E679C-1CD5-F105-6BE1-E39729D01D93}"/>
                </a:ext>
              </a:extLst>
            </p:cNvPr>
            <p:cNvSpPr txBox="1"/>
            <p:nvPr/>
          </p:nvSpPr>
          <p:spPr>
            <a:xfrm>
              <a:off x="4664430" y="556541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Ascend 910</a:t>
              </a:r>
              <a:endParaRPr kumimoji="1" lang="zh-CN" altLang="en-US" b="1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D8BDF2E-61FA-A707-E79C-E47E05E22EC1}"/>
              </a:ext>
            </a:extLst>
          </p:cNvPr>
          <p:cNvSpPr txBox="1"/>
          <p:nvPr/>
        </p:nvSpPr>
        <p:spPr>
          <a:xfrm>
            <a:off x="4449253" y="453430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SIMD</a:t>
            </a:r>
            <a:endParaRPr kumimoji="1" lang="zh-CN" altLang="en-US" b="1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2E99602-0CD8-9AD8-5D3C-FFD189E43B54}"/>
              </a:ext>
            </a:extLst>
          </p:cNvPr>
          <p:cNvSpPr/>
          <p:nvPr/>
        </p:nvSpPr>
        <p:spPr>
          <a:xfrm>
            <a:off x="4449253" y="4914439"/>
            <a:ext cx="2164712" cy="1250738"/>
          </a:xfrm>
          <a:prstGeom prst="roundRect">
            <a:avLst>
              <a:gd name="adj" fmla="val 7161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5C33CE-BE06-639A-224E-532EF31D7C0F}"/>
              </a:ext>
            </a:extLst>
          </p:cNvPr>
          <p:cNvGrpSpPr/>
          <p:nvPr/>
        </p:nvGrpSpPr>
        <p:grpSpPr>
          <a:xfrm>
            <a:off x="7185792" y="5008437"/>
            <a:ext cx="1831366" cy="1157958"/>
            <a:chOff x="8788257" y="4651455"/>
            <a:chExt cx="1980029" cy="125195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FC71F06-A0C5-5B30-EDDB-6AB0E99CC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8059" y="4651455"/>
              <a:ext cx="941239" cy="931097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74C7FD2-19A3-C259-AC4A-BFB83C6B3D0A}"/>
                </a:ext>
              </a:extLst>
            </p:cNvPr>
            <p:cNvSpPr txBox="1"/>
            <p:nvPr/>
          </p:nvSpPr>
          <p:spPr>
            <a:xfrm>
              <a:off x="8788257" y="5534079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 err="1"/>
                <a:t>Cerebras</a:t>
              </a:r>
              <a:r>
                <a:rPr kumimoji="1" lang="en-US" altLang="zh-CN" b="1" dirty="0"/>
                <a:t> WSE-3</a:t>
              </a:r>
              <a:endParaRPr kumimoji="1" lang="zh-CN" altLang="en-US" b="1" dirty="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15B18FA-DFBA-30D4-C6E0-743E0344FF8A}"/>
              </a:ext>
            </a:extLst>
          </p:cNvPr>
          <p:cNvSpPr txBox="1"/>
          <p:nvPr/>
        </p:nvSpPr>
        <p:spPr>
          <a:xfrm>
            <a:off x="7001108" y="453743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DataFlow</a:t>
            </a:r>
            <a:endParaRPr kumimoji="1" lang="zh-CN" altLang="en-US" b="1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E5960ED-1930-087D-A306-FB7DC613FADA}"/>
              </a:ext>
            </a:extLst>
          </p:cNvPr>
          <p:cNvSpPr/>
          <p:nvPr/>
        </p:nvSpPr>
        <p:spPr>
          <a:xfrm>
            <a:off x="7001108" y="4914376"/>
            <a:ext cx="2164712" cy="1250738"/>
          </a:xfrm>
          <a:prstGeom prst="roundRect">
            <a:avLst>
              <a:gd name="adj" fmla="val 7161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714C982-A470-6057-74DE-59353DE28CFF}"/>
              </a:ext>
            </a:extLst>
          </p:cNvPr>
          <p:cNvSpPr/>
          <p:nvPr/>
        </p:nvSpPr>
        <p:spPr>
          <a:xfrm>
            <a:off x="2686645" y="3679616"/>
            <a:ext cx="5689927" cy="731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Unified IR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DF18E2A-A27B-8E23-F588-371C087825EC}"/>
              </a:ext>
            </a:extLst>
          </p:cNvPr>
          <p:cNvCxnSpPr>
            <a:endCxn id="9" idx="0"/>
          </p:cNvCxnSpPr>
          <p:nvPr/>
        </p:nvCxnSpPr>
        <p:spPr>
          <a:xfrm flipH="1">
            <a:off x="2887734" y="4416470"/>
            <a:ext cx="857029" cy="49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E2E7F9BA-7A41-90B1-49DF-E03313008428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>
            <a:off x="5531609" y="4411136"/>
            <a:ext cx="0" cy="50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A32A4D64-3A52-473A-821A-4E8B8C35ED2C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859173" y="4411136"/>
            <a:ext cx="1224291" cy="50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0C43EB8-A6F2-B68E-83FB-F92FBD330DE1}"/>
              </a:ext>
            </a:extLst>
          </p:cNvPr>
          <p:cNvCxnSpPr>
            <a:cxnSpLocks/>
            <a:stCxn id="43" idx="2"/>
            <a:endCxn id="32" idx="0"/>
          </p:cNvCxnSpPr>
          <p:nvPr/>
        </p:nvCxnSpPr>
        <p:spPr>
          <a:xfrm>
            <a:off x="5531608" y="3457411"/>
            <a:ext cx="1" cy="22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CA67EA9E-F40A-8A63-1D10-75886B7F5AE9}"/>
              </a:ext>
            </a:extLst>
          </p:cNvPr>
          <p:cNvSpPr txBox="1"/>
          <p:nvPr/>
        </p:nvSpPr>
        <p:spPr>
          <a:xfrm>
            <a:off x="4761205" y="3118857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User Program</a:t>
            </a:r>
            <a:endParaRPr kumimoji="1" lang="zh-CN" altLang="en-US" sz="1600" b="1" dirty="0"/>
          </a:p>
        </p:txBody>
      </p:sp>
      <p:sp>
        <p:nvSpPr>
          <p:cNvPr id="52" name="手杖形箭头 51">
            <a:extLst>
              <a:ext uri="{FF2B5EF4-FFF2-40B4-BE49-F238E27FC236}">
                <a16:creationId xmlns:a16="http://schemas.microsoft.com/office/drawing/2014/main" id="{6E62AD55-B991-7F4C-3246-D45F6538564D}"/>
              </a:ext>
            </a:extLst>
          </p:cNvPr>
          <p:cNvSpPr/>
          <p:nvPr/>
        </p:nvSpPr>
        <p:spPr>
          <a:xfrm rot="5400000">
            <a:off x="8461841" y="3848706"/>
            <a:ext cx="543568" cy="540964"/>
          </a:xfrm>
          <a:prstGeom prst="uturnArrow">
            <a:avLst>
              <a:gd name="adj1" fmla="val 23503"/>
              <a:gd name="adj2" fmla="val 25000"/>
              <a:gd name="adj3" fmla="val 27994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3C39103-CAAA-FFDA-A7C9-E43082278B6B}"/>
              </a:ext>
            </a:extLst>
          </p:cNvPr>
          <p:cNvSpPr txBox="1"/>
          <p:nvPr/>
        </p:nvSpPr>
        <p:spPr>
          <a:xfrm>
            <a:off x="9004107" y="3744641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Hardware-agnostic</a:t>
            </a:r>
          </a:p>
          <a:p>
            <a:pPr algn="ctr"/>
            <a:r>
              <a:rPr kumimoji="1" lang="en-US" altLang="zh-CN" dirty="0"/>
              <a:t>Optimizations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845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26DB1D9-FA7B-F5C7-B98A-EC6371F77FA6}"/>
              </a:ext>
            </a:extLst>
          </p:cNvPr>
          <p:cNvSpPr txBox="1"/>
          <p:nvPr/>
        </p:nvSpPr>
        <p:spPr>
          <a:xfrm>
            <a:off x="4203611" y="4323318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abstract</a:t>
            </a:r>
            <a:r>
              <a:rPr kumimoji="1" lang="en-US" altLang="zh-CN" sz="2000" b="1" dirty="0"/>
              <a:t> properties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diverse</a:t>
            </a:r>
            <a:r>
              <a:rPr kumimoji="1" lang="en-US" altLang="zh-CN" sz="2000" b="1" dirty="0"/>
              <a:t> hardware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DBCB2A-9DB1-4DBF-7B71-2D3E7D12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 Overview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80A41-49A7-4C28-9BD3-228E4B0F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1F5DA-EFF2-4747-CF58-A5E36B6652E3}"/>
              </a:ext>
            </a:extLst>
          </p:cNvPr>
          <p:cNvGrpSpPr/>
          <p:nvPr/>
        </p:nvGrpSpPr>
        <p:grpSpPr>
          <a:xfrm>
            <a:off x="1112679" y="1477488"/>
            <a:ext cx="2535423" cy="773940"/>
            <a:chOff x="3573340" y="1146506"/>
            <a:chExt cx="2619814" cy="67597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82289D0-CF59-7DD4-0ABE-23E64FF593D1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8" name="矩形: 剪去对角 115">
                <a:extLst>
                  <a:ext uri="{FF2B5EF4-FFF2-40B4-BE49-F238E27FC236}">
                    <a16:creationId xmlns:a16="http://schemas.microsoft.com/office/drawing/2014/main" id="{D68722B7-BE2C-AA42-669D-80AA0939C5F3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: 剪去对角 116">
                <a:extLst>
                  <a:ext uri="{FF2B5EF4-FFF2-40B4-BE49-F238E27FC236}">
                    <a16:creationId xmlns:a16="http://schemas.microsoft.com/office/drawing/2014/main" id="{1917C246-CC64-FA62-62B4-8E301C1ADCC9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PA-文本框 16">
              <a:extLst>
                <a:ext uri="{FF2B5EF4-FFF2-40B4-BE49-F238E27FC236}">
                  <a16:creationId xmlns:a16="http://schemas.microsoft.com/office/drawing/2014/main" id="{F4CBE7B1-3E4A-A783-E24F-8668928F55D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Construction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CCA15A-AC0D-9511-B274-5991F3C027F6}"/>
              </a:ext>
            </a:extLst>
          </p:cNvPr>
          <p:cNvGrpSpPr/>
          <p:nvPr/>
        </p:nvGrpSpPr>
        <p:grpSpPr>
          <a:xfrm>
            <a:off x="1112677" y="2369030"/>
            <a:ext cx="2535423" cy="773940"/>
            <a:chOff x="3573340" y="1146506"/>
            <a:chExt cx="2619814" cy="67597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03C0F4-B41B-8AA1-A461-77A9381C133C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3" name="矩形: 剪去对角 115">
                <a:extLst>
                  <a:ext uri="{FF2B5EF4-FFF2-40B4-BE49-F238E27FC236}">
                    <a16:creationId xmlns:a16="http://schemas.microsoft.com/office/drawing/2014/main" id="{267D828D-179F-827F-13CD-75128E1DCAA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矩形: 剪去对角 116">
                <a:extLst>
                  <a:ext uri="{FF2B5EF4-FFF2-40B4-BE49-F238E27FC236}">
                    <a16:creationId xmlns:a16="http://schemas.microsoft.com/office/drawing/2014/main" id="{8926EC9D-E049-D8EA-D388-846F6CAD2ADE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PA-文本框 16">
              <a:extLst>
                <a:ext uri="{FF2B5EF4-FFF2-40B4-BE49-F238E27FC236}">
                  <a16:creationId xmlns:a16="http://schemas.microsoft.com/office/drawing/2014/main" id="{3C0874EC-DBBD-D359-6219-59093F8D3CD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Transformation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6C5C6F-EE46-6E65-238A-C02341D73EA4}"/>
              </a:ext>
            </a:extLst>
          </p:cNvPr>
          <p:cNvGrpSpPr/>
          <p:nvPr/>
        </p:nvGrpSpPr>
        <p:grpSpPr>
          <a:xfrm>
            <a:off x="1112677" y="3245866"/>
            <a:ext cx="2535423" cy="773940"/>
            <a:chOff x="3573340" y="1146506"/>
            <a:chExt cx="2619814" cy="67597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B17877-C99F-B11B-037C-A53C67596706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8" name="矩形: 剪去对角 115">
                <a:extLst>
                  <a:ext uri="{FF2B5EF4-FFF2-40B4-BE49-F238E27FC236}">
                    <a16:creationId xmlns:a16="http://schemas.microsoft.com/office/drawing/2014/main" id="{908DBAEE-0376-7184-5A39-B4EE032D466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矩形: 剪去对角 116">
                <a:extLst>
                  <a:ext uri="{FF2B5EF4-FFF2-40B4-BE49-F238E27FC236}">
                    <a16:creationId xmlns:a16="http://schemas.microsoft.com/office/drawing/2014/main" id="{29F4EBCC-FBC9-A01F-AF72-9070E9E62A00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PA-文本框 16">
              <a:extLst>
                <a:ext uri="{FF2B5EF4-FFF2-40B4-BE49-F238E27FC236}">
                  <a16:creationId xmlns:a16="http://schemas.microsoft.com/office/drawing/2014/main" id="{0B18FA8D-D6AE-A1C4-6688-831C048112D1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Operator Description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046F36-9F92-991A-8997-01FBA097DA18}"/>
              </a:ext>
            </a:extLst>
          </p:cNvPr>
          <p:cNvGrpSpPr/>
          <p:nvPr/>
        </p:nvGrpSpPr>
        <p:grpSpPr>
          <a:xfrm>
            <a:off x="1127889" y="4122702"/>
            <a:ext cx="2535423" cy="773940"/>
            <a:chOff x="3573340" y="1146506"/>
            <a:chExt cx="2619814" cy="67597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14A3F99-A358-7606-474C-B1827C2DCC60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3" name="矩形: 剪去对角 115">
                <a:extLst>
                  <a:ext uri="{FF2B5EF4-FFF2-40B4-BE49-F238E27FC236}">
                    <a16:creationId xmlns:a16="http://schemas.microsoft.com/office/drawing/2014/main" id="{049A0023-BDF6-F22E-E506-28A30F95D994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矩形: 剪去对角 116">
                <a:extLst>
                  <a:ext uri="{FF2B5EF4-FFF2-40B4-BE49-F238E27FC236}">
                    <a16:creationId xmlns:a16="http://schemas.microsoft.com/office/drawing/2014/main" id="{0490FED1-A0C9-E7EF-434A-6D6AF7EFAA78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PA-文本框 16">
              <a:extLst>
                <a:ext uri="{FF2B5EF4-FFF2-40B4-BE49-F238E27FC236}">
                  <a16:creationId xmlns:a16="http://schemas.microsoft.com/office/drawing/2014/main" id="{065F4FD4-79BE-F548-109A-2223816EA07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Intermediate Representation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9CE79-710A-7BB5-F175-8EFC70EB7673}"/>
              </a:ext>
            </a:extLst>
          </p:cNvPr>
          <p:cNvSpPr txBox="1"/>
          <p:nvPr/>
        </p:nvSpPr>
        <p:spPr>
          <a:xfrm>
            <a:off x="4203611" y="1642615"/>
            <a:ext cx="704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translate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user program </a:t>
            </a:r>
            <a:r>
              <a:rPr kumimoji="1" lang="en-US" altLang="zh-CN" sz="2000" b="1" dirty="0"/>
              <a:t>into 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computation graph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8120CA-44A4-90E1-5334-322EAD9FCCDA}"/>
              </a:ext>
            </a:extLst>
          </p:cNvPr>
          <p:cNvSpPr txBox="1"/>
          <p:nvPr/>
        </p:nvSpPr>
        <p:spPr>
          <a:xfrm>
            <a:off x="4203611" y="2555945"/>
            <a:ext cx="576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automatically</a:t>
            </a:r>
            <a:r>
              <a:rPr kumimoji="1" lang="en-US" altLang="zh-CN" sz="2000" b="1" dirty="0"/>
              <a:t> derive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optimized</a:t>
            </a:r>
            <a:r>
              <a:rPr kumimoji="1" lang="en-US" altLang="zh-CN" sz="2000" b="1" dirty="0"/>
              <a:t> graphs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9096A4-7D90-C9C2-4802-9337F3DB685A}"/>
              </a:ext>
            </a:extLst>
          </p:cNvPr>
          <p:cNvSpPr txBox="1"/>
          <p:nvPr/>
        </p:nvSpPr>
        <p:spPr>
          <a:xfrm>
            <a:off x="4203611" y="3410993"/>
            <a:ext cx="6393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design a frontend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describing</a:t>
            </a:r>
            <a:r>
              <a:rPr kumimoji="1" lang="en-US" altLang="zh-CN" sz="2000" b="1" dirty="0"/>
              <a:t> operators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705E27-853B-A430-7CD6-4A6447D40298}"/>
              </a:ext>
            </a:extLst>
          </p:cNvPr>
          <p:cNvSpPr/>
          <p:nvPr/>
        </p:nvSpPr>
        <p:spPr>
          <a:xfrm>
            <a:off x="1" y="1180816"/>
            <a:ext cx="12191999" cy="5466840"/>
          </a:xfrm>
          <a:prstGeom prst="rect">
            <a:avLst/>
          </a:prstGeom>
          <a:solidFill>
            <a:srgbClr val="989898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: 圆角 49">
            <a:extLst>
              <a:ext uri="{FF2B5EF4-FFF2-40B4-BE49-F238E27FC236}">
                <a16:creationId xmlns:a16="http://schemas.microsoft.com/office/drawing/2014/main" id="{597A623F-BA3D-1EF9-AC8F-7A7BB4CB44D6}"/>
              </a:ext>
            </a:extLst>
          </p:cNvPr>
          <p:cNvSpPr/>
          <p:nvPr/>
        </p:nvSpPr>
        <p:spPr>
          <a:xfrm>
            <a:off x="817677" y="4886822"/>
            <a:ext cx="11200602" cy="102949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3200" dirty="0">
              <a:solidFill>
                <a:srgbClr val="C00000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86E1596-0D11-6DD8-8DC3-22F2BC2616CC}"/>
              </a:ext>
            </a:extLst>
          </p:cNvPr>
          <p:cNvGrpSpPr/>
          <p:nvPr/>
        </p:nvGrpSpPr>
        <p:grpSpPr>
          <a:xfrm>
            <a:off x="1127889" y="4993115"/>
            <a:ext cx="2535423" cy="773940"/>
            <a:chOff x="3573340" y="1146506"/>
            <a:chExt cx="2619814" cy="67597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09064BD-08EC-BA54-E1FA-851B46811D47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8" name="矩形: 剪去对角 115">
                <a:extLst>
                  <a:ext uri="{FF2B5EF4-FFF2-40B4-BE49-F238E27FC236}">
                    <a16:creationId xmlns:a16="http://schemas.microsoft.com/office/drawing/2014/main" id="{F7FAB738-0778-6E52-58A2-75C4530AB8DE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矩形: 剪去对角 116">
                <a:extLst>
                  <a:ext uri="{FF2B5EF4-FFF2-40B4-BE49-F238E27FC236}">
                    <a16:creationId xmlns:a16="http://schemas.microsoft.com/office/drawing/2014/main" id="{922E922A-9BE7-4501-157E-C9976D0B839D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PA-文本框 16">
              <a:extLst>
                <a:ext uri="{FF2B5EF4-FFF2-40B4-BE49-F238E27FC236}">
                  <a16:creationId xmlns:a16="http://schemas.microsoft.com/office/drawing/2014/main" id="{D0D0CD1D-8672-F794-40D3-A4C4CD2D755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691001" y="1323203"/>
              <a:ext cx="2403463" cy="32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Code Generation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450DF0B-0F1D-B6C5-791D-F23011A5E96B}"/>
              </a:ext>
            </a:extLst>
          </p:cNvPr>
          <p:cNvSpPr txBox="1"/>
          <p:nvPr/>
        </p:nvSpPr>
        <p:spPr>
          <a:xfrm>
            <a:off x="4203611" y="5180030"/>
            <a:ext cx="677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generate efficient code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sophisticated</a:t>
            </a:r>
            <a:r>
              <a:rPr kumimoji="1" lang="en-US" altLang="zh-CN" sz="2000" b="1" dirty="0"/>
              <a:t> chips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4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62022-4A92-4C28-D25B-E934975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Generation: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IR to Binary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BD2CB-A3A9-B5DA-0A91-7B081B93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250067"/>
            <a:ext cx="6533092" cy="5057601"/>
          </a:xfrm>
        </p:spPr>
        <p:txBody>
          <a:bodyPr/>
          <a:lstStyle/>
          <a:p>
            <a:r>
              <a:rPr lang="en-US" altLang="zh-CN" dirty="0"/>
              <a:t>The code generation phase generates </a:t>
            </a:r>
            <a:r>
              <a:rPr lang="en-US" altLang="zh-CN" b="1" dirty="0"/>
              <a:t>efficient binaries from IR</a:t>
            </a:r>
          </a:p>
          <a:p>
            <a:endParaRPr lang="en-US" altLang="zh-CN" dirty="0"/>
          </a:p>
          <a:p>
            <a:r>
              <a:rPr lang="en-US" altLang="zh-CN" b="1" dirty="0"/>
              <a:t>Challenges in </a:t>
            </a:r>
            <a:r>
              <a:rPr lang="en-US" altLang="zh-CN" b="1" dirty="0" err="1"/>
              <a:t>CodeGen</a:t>
            </a:r>
            <a:endParaRPr lang="en-US" altLang="zh-CN" b="1" dirty="0"/>
          </a:p>
          <a:p>
            <a:pPr lvl="1"/>
            <a:r>
              <a:rPr lang="en-US" altLang="zh-CN" b="1" dirty="0"/>
              <a:t>Sophisticated hardware chips</a:t>
            </a:r>
          </a:p>
          <a:p>
            <a:pPr lvl="2"/>
            <a:r>
              <a:rPr lang="en-US" altLang="zh-CN" dirty="0"/>
              <a:t>New hardware components and instructions</a:t>
            </a:r>
          </a:p>
          <a:p>
            <a:pPr lvl="2"/>
            <a:r>
              <a:rPr lang="en-US" altLang="zh-CN" dirty="0"/>
              <a:t>Complex data layout requirements</a:t>
            </a:r>
          </a:p>
          <a:p>
            <a:pPr lvl="1"/>
            <a:r>
              <a:rPr lang="en-US" altLang="zh-CN" b="1" dirty="0"/>
              <a:t>Coordinate multiple hardware units</a:t>
            </a:r>
          </a:p>
          <a:p>
            <a:pPr lvl="2"/>
            <a:r>
              <a:rPr lang="en-US" altLang="zh-CN" dirty="0"/>
              <a:t>Software pipeline for multiple hardware units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D5D3C4-12D4-E78B-05C5-3084E998B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4CADAB-A4AF-2048-5AE1-4F83B60FD96A}"/>
              </a:ext>
            </a:extLst>
          </p:cNvPr>
          <p:cNvPicPr>
            <a:picLocks/>
          </p:cNvPicPr>
          <p:nvPr/>
        </p:nvPicPr>
        <p:blipFill>
          <a:blip r:embed="rId3"/>
          <a:srcRect l="11308" t="9971" r="15184"/>
          <a:stretch>
            <a:fillRect/>
          </a:stretch>
        </p:blipFill>
        <p:spPr>
          <a:xfrm>
            <a:off x="7413172" y="1327498"/>
            <a:ext cx="4060371" cy="40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98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A228A-7863-5E51-A0AE-50CC37D6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Challenge-1 Sophisticated Hardware Chips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ADDE-9099-B77B-4BBF-670260E1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Architectures of AI chips are </a:t>
            </a:r>
            <a:r>
              <a:rPr lang="en-US" altLang="zh-CN" b="1" dirty="0"/>
              <a:t>evolving</a:t>
            </a:r>
            <a:r>
              <a:rPr lang="en-US" altLang="zh-CN" dirty="0"/>
              <a:t> at a rapid pace</a:t>
            </a:r>
          </a:p>
          <a:p>
            <a:r>
              <a:rPr lang="en-US" altLang="zh-CN" dirty="0"/>
              <a:t>New chips come with new hardware components or instructions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0CC920-75D5-8A21-CBC1-45BD7BFC5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51785A-83AA-E157-86AD-6A3B104E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66" y="3805119"/>
            <a:ext cx="5004018" cy="221778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4A3879E1-3C61-DD6F-117F-2B200AEEF947}"/>
              </a:ext>
            </a:extLst>
          </p:cNvPr>
          <p:cNvSpPr/>
          <p:nvPr/>
        </p:nvSpPr>
        <p:spPr>
          <a:xfrm>
            <a:off x="1021838" y="2646625"/>
            <a:ext cx="2766767" cy="10133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NVIDIA Ampere GPU</a:t>
            </a:r>
          </a:p>
          <a:p>
            <a:pPr algn="ctr"/>
            <a:r>
              <a:rPr lang="en-US" altLang="zh-CN" i="1" dirty="0">
                <a:solidFill>
                  <a:schemeClr val="tx1"/>
                </a:solidFill>
              </a:rPr>
              <a:t> Asynchronous copy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FA6681-414A-55DD-C495-99C1977C83D9}"/>
              </a:ext>
            </a:extLst>
          </p:cNvPr>
          <p:cNvSpPr/>
          <p:nvPr/>
        </p:nvSpPr>
        <p:spPr>
          <a:xfrm>
            <a:off x="4756426" y="2646625"/>
            <a:ext cx="2766767" cy="10133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NVIDIA Hopper GPU</a:t>
            </a:r>
          </a:p>
          <a:p>
            <a:pPr algn="ctr"/>
            <a:r>
              <a:rPr lang="en-US" altLang="zh-CN" i="1" dirty="0">
                <a:solidFill>
                  <a:schemeClr val="tx1"/>
                </a:solidFill>
              </a:rPr>
              <a:t>Distributed Shared Memory, TMA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F072E90-2306-E8CF-77A3-A75359C03CF1}"/>
              </a:ext>
            </a:extLst>
          </p:cNvPr>
          <p:cNvSpPr/>
          <p:nvPr/>
        </p:nvSpPr>
        <p:spPr>
          <a:xfrm>
            <a:off x="8491013" y="2646625"/>
            <a:ext cx="2766767" cy="10133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NVIDIA Blackwell GPU</a:t>
            </a:r>
          </a:p>
          <a:p>
            <a:pPr algn="ctr"/>
            <a:r>
              <a:rPr lang="en-US" altLang="zh-CN" i="1" dirty="0">
                <a:solidFill>
                  <a:schemeClr val="tx1"/>
                </a:solidFill>
              </a:rPr>
              <a:t>Tensor Memory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6B55EDE-9DE1-F1A0-46C5-93A4315B93B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788605" y="3153316"/>
            <a:ext cx="967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5BC7BE5-4758-2383-0A25-3F2186807F5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523193" y="3153316"/>
            <a:ext cx="9678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113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A228A-7863-5E51-A0AE-50CC37D6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Challenge-1 Sophisticated Hardware Chips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9AADDE-9099-B77B-4BBF-670260E1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strict data layout constraints</a:t>
            </a:r>
          </a:p>
          <a:p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Data should be</a:t>
            </a:r>
            <a:r>
              <a:rPr lang="zh-CN" altLang="en-US" dirty="0"/>
              <a:t> </a:t>
            </a:r>
            <a:r>
              <a:rPr lang="en-US" altLang="zh-CN" dirty="0"/>
              <a:t>distributed among threads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0CC920-75D5-8A21-CBC1-45BD7BFC5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3D9ACE-4162-0324-E164-69A04836BC05}"/>
              </a:ext>
            </a:extLst>
          </p:cNvPr>
          <p:cNvSpPr txBox="1"/>
          <p:nvPr/>
        </p:nvSpPr>
        <p:spPr>
          <a:xfrm>
            <a:off x="284852" y="5887503"/>
            <a:ext cx="11622296" cy="5945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altLang="zh-CN" sz="2400" b="1" dirty="0">
                <a:cs typeface="Calibri" panose="020F0502020204030204" pitchFamily="34" charset="0"/>
              </a:rPr>
              <a:t>Challenge 1: How</a:t>
            </a:r>
            <a:r>
              <a:rPr lang="zh-CN" altLang="en-US" sz="2400" b="1" dirty="0"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cs typeface="Calibri" panose="020F0502020204030204" pitchFamily="34" charset="0"/>
              </a:rPr>
              <a:t>do we</a:t>
            </a:r>
            <a:r>
              <a:rPr lang="zh-CN" altLang="en-US" sz="2400" b="1" dirty="0"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cs typeface="Calibri" panose="020F0502020204030204" pitchFamily="34" charset="0"/>
              </a:rPr>
              <a:t>effectively utilize each</a:t>
            </a:r>
            <a:r>
              <a:rPr lang="zh-CN" altLang="en-US" sz="2400" b="1" dirty="0"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cs typeface="Calibri" panose="020F0502020204030204" pitchFamily="34" charset="0"/>
              </a:rPr>
              <a:t>complex hardware unit?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52AC64-BC3B-1C3B-D1B5-B5F032A8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862" y="2450514"/>
            <a:ext cx="5045738" cy="31857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B2E812-B057-51C2-E136-E3715F8D9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4" y="2792511"/>
            <a:ext cx="5594800" cy="25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57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DD5FE-20A3-2814-2D03-1ED43B8C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Challenge-2 Coordinate</a:t>
            </a:r>
            <a:r>
              <a:rPr lang="zh-CN" altLang="en-US" dirty="0"/>
              <a:t> </a:t>
            </a:r>
            <a:r>
              <a:rPr lang="en-US" altLang="zh-CN" dirty="0"/>
              <a:t>Multiple Hardware Units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855BF-4C2A-DBDD-66C6-7E4A6B30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Multiple function and acceleration units in AI chips:</a:t>
            </a:r>
            <a:endParaRPr lang="en-US" altLang="zh-CN" dirty="0"/>
          </a:p>
          <a:p>
            <a:pPr lvl="1"/>
            <a:r>
              <a:rPr lang="en-US" altLang="zh-CN" b="1" dirty="0"/>
              <a:t>Memory</a:t>
            </a:r>
            <a:r>
              <a:rPr lang="en-US" altLang="zh-CN" dirty="0"/>
              <a:t> and </a:t>
            </a:r>
            <a:r>
              <a:rPr lang="en-US" altLang="zh-CN" b="1" dirty="0"/>
              <a:t>compute</a:t>
            </a:r>
            <a:r>
              <a:rPr lang="en-US" altLang="zh-CN" dirty="0"/>
              <a:t> units</a:t>
            </a:r>
          </a:p>
          <a:p>
            <a:pPr lvl="1"/>
            <a:r>
              <a:rPr lang="en-US" altLang="zh-CN" b="1" dirty="0"/>
              <a:t>Matrix</a:t>
            </a:r>
            <a:r>
              <a:rPr lang="en-US" altLang="zh-CN" dirty="0"/>
              <a:t> core and </a:t>
            </a:r>
            <a:r>
              <a:rPr lang="en-US" altLang="zh-CN" b="1" dirty="0"/>
              <a:t>vector</a:t>
            </a:r>
            <a:r>
              <a:rPr lang="en-US" altLang="zh-CN" dirty="0"/>
              <a:t> core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D13E27-971A-3C6A-F525-F44C06C3D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9DB078-249A-29D4-6A57-84830CF80FCC}"/>
              </a:ext>
            </a:extLst>
          </p:cNvPr>
          <p:cNvSpPr txBox="1"/>
          <p:nvPr/>
        </p:nvSpPr>
        <p:spPr>
          <a:xfrm>
            <a:off x="335714" y="5857427"/>
            <a:ext cx="11520571" cy="5945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108000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altLang="zh-CN" sz="2400" b="1" dirty="0">
                <a:cs typeface="Calibri" panose="020F0502020204030204" pitchFamily="34" charset="0"/>
              </a:rPr>
              <a:t>Challenge 2: How to coordinate multiple hardware units for peak performance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0FBB275-7330-AF4A-8DF2-7F8AAEF3AE30}"/>
              </a:ext>
            </a:extLst>
          </p:cNvPr>
          <p:cNvGrpSpPr/>
          <p:nvPr/>
        </p:nvGrpSpPr>
        <p:grpSpPr>
          <a:xfrm>
            <a:off x="5983114" y="2740460"/>
            <a:ext cx="5835575" cy="2867473"/>
            <a:chOff x="194634" y="2848834"/>
            <a:chExt cx="6122636" cy="296219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4F7CA24-DD00-DB01-35C0-CA57B664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34" y="3303218"/>
              <a:ext cx="5898540" cy="204990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D1E6DC9-7858-2626-51CD-C89BB9A563F3}"/>
                </a:ext>
              </a:extLst>
            </p:cNvPr>
            <p:cNvSpPr txBox="1"/>
            <p:nvPr/>
          </p:nvSpPr>
          <p:spPr>
            <a:xfrm>
              <a:off x="4273121" y="2848834"/>
              <a:ext cx="2044149" cy="369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Memory operation</a:t>
              </a:r>
              <a:endParaRPr kumimoji="1" lang="zh-CN" altLang="en-US" dirty="0"/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4DA920AA-2F7B-C409-8964-94D36EFB831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4485503" y="3218166"/>
              <a:ext cx="809693" cy="56070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BC65137-3296-017B-9414-A62140B9A649}"/>
                </a:ext>
              </a:extLst>
            </p:cNvPr>
            <p:cNvSpPr txBox="1"/>
            <p:nvPr/>
          </p:nvSpPr>
          <p:spPr>
            <a:xfrm>
              <a:off x="3476780" y="5441694"/>
              <a:ext cx="2146742" cy="3693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Compute operation</a:t>
              </a:r>
              <a:endParaRPr kumimoji="1" lang="zh-CN" altLang="en-US" dirty="0"/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30C531B6-DFC4-8BBB-C898-7737A31B6F3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3623258" y="5073289"/>
              <a:ext cx="926893" cy="36840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0B06B2-EC44-BC4A-B768-9BF53879626A}"/>
              </a:ext>
            </a:extLst>
          </p:cNvPr>
          <p:cNvGrpSpPr/>
          <p:nvPr/>
        </p:nvGrpSpPr>
        <p:grpSpPr>
          <a:xfrm>
            <a:off x="612426" y="2779822"/>
            <a:ext cx="4958549" cy="2867472"/>
            <a:chOff x="6075159" y="1956295"/>
            <a:chExt cx="5037815" cy="423860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A9700A3-A823-084F-8003-4C09B5AB0DAB}"/>
                </a:ext>
              </a:extLst>
            </p:cNvPr>
            <p:cNvSpPr/>
            <p:nvPr/>
          </p:nvSpPr>
          <p:spPr>
            <a:xfrm>
              <a:off x="6075159" y="1956295"/>
              <a:ext cx="5037815" cy="42386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13A88">
                  <a:alpha val="70000"/>
                </a:srgbClr>
              </a:solidFill>
            </a:ln>
            <a:effectLst>
              <a:outerShdw blurRad="38100" dist="25400" dir="5400000" algn="ctr" rotWithShape="0">
                <a:srgbClr val="0000CC">
                  <a:alpha val="19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2D1DBD1-5500-F641-94C8-0F0BB9210CBB}"/>
                </a:ext>
              </a:extLst>
            </p:cNvPr>
            <p:cNvGrpSpPr/>
            <p:nvPr/>
          </p:nvGrpSpPr>
          <p:grpSpPr>
            <a:xfrm>
              <a:off x="6235820" y="2161641"/>
              <a:ext cx="4736117" cy="3827910"/>
              <a:chOff x="6235820" y="2263790"/>
              <a:chExt cx="4736117" cy="382791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B1255D5-6D18-2F42-BF48-EA0D3988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5820" y="2610025"/>
                <a:ext cx="4716491" cy="348167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79C5787-456E-794C-B7A9-B26DED2F29AF}"/>
                  </a:ext>
                </a:extLst>
              </p:cNvPr>
              <p:cNvSpPr/>
              <p:nvPr/>
            </p:nvSpPr>
            <p:spPr>
              <a:xfrm>
                <a:off x="9567311" y="2263790"/>
                <a:ext cx="1404626" cy="32572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FlashMLA</a:t>
                </a:r>
                <a:endParaRPr kumimoji="1"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43EA572-B5C9-B44B-AF97-50B8458AE7A7}"/>
                </a:ext>
              </a:extLst>
            </p:cNvPr>
            <p:cNvSpPr/>
            <p:nvPr/>
          </p:nvSpPr>
          <p:spPr>
            <a:xfrm>
              <a:off x="6434161" y="2937295"/>
              <a:ext cx="4490551" cy="200055"/>
            </a:xfrm>
            <a:prstGeom prst="rect">
              <a:avLst/>
            </a:prstGeom>
            <a:solidFill>
              <a:schemeClr val="accent1">
                <a:alpha val="271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FE59958-CE57-6642-869F-F23EEA63DF4A}"/>
                </a:ext>
              </a:extLst>
            </p:cNvPr>
            <p:cNvSpPr/>
            <p:nvPr/>
          </p:nvSpPr>
          <p:spPr>
            <a:xfrm>
              <a:off x="6493108" y="5672346"/>
              <a:ext cx="4490551" cy="200055"/>
            </a:xfrm>
            <a:prstGeom prst="rect">
              <a:avLst/>
            </a:prstGeom>
            <a:solidFill>
              <a:schemeClr val="accent1">
                <a:alpha val="271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1639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CB2A-9DB1-4DBF-7B71-2D3E7D12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of Challenges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80A41-49A7-4C28-9BD3-228E4B0F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1F5DA-EFF2-4747-CF58-A5E36B6652E3}"/>
              </a:ext>
            </a:extLst>
          </p:cNvPr>
          <p:cNvGrpSpPr/>
          <p:nvPr/>
        </p:nvGrpSpPr>
        <p:grpSpPr>
          <a:xfrm>
            <a:off x="1112679" y="1477488"/>
            <a:ext cx="2535423" cy="773940"/>
            <a:chOff x="3573340" y="1146506"/>
            <a:chExt cx="2619814" cy="67597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82289D0-CF59-7DD4-0ABE-23E64FF593D1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8" name="矩形: 剪去对角 115">
                <a:extLst>
                  <a:ext uri="{FF2B5EF4-FFF2-40B4-BE49-F238E27FC236}">
                    <a16:creationId xmlns:a16="http://schemas.microsoft.com/office/drawing/2014/main" id="{D68722B7-BE2C-AA42-669D-80AA0939C5F3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: 剪去对角 116">
                <a:extLst>
                  <a:ext uri="{FF2B5EF4-FFF2-40B4-BE49-F238E27FC236}">
                    <a16:creationId xmlns:a16="http://schemas.microsoft.com/office/drawing/2014/main" id="{1917C246-CC64-FA62-62B4-8E301C1ADCC9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PA-文本框 16">
              <a:extLst>
                <a:ext uri="{FF2B5EF4-FFF2-40B4-BE49-F238E27FC236}">
                  <a16:creationId xmlns:a16="http://schemas.microsoft.com/office/drawing/2014/main" id="{F4CBE7B1-3E4A-A783-E24F-8668928F55D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Construction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CCA15A-AC0D-9511-B274-5991F3C027F6}"/>
              </a:ext>
            </a:extLst>
          </p:cNvPr>
          <p:cNvGrpSpPr/>
          <p:nvPr/>
        </p:nvGrpSpPr>
        <p:grpSpPr>
          <a:xfrm>
            <a:off x="1112677" y="2369030"/>
            <a:ext cx="2535423" cy="773940"/>
            <a:chOff x="3573340" y="1146506"/>
            <a:chExt cx="2619814" cy="67597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03C0F4-B41B-8AA1-A461-77A9381C133C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3" name="矩形: 剪去对角 115">
                <a:extLst>
                  <a:ext uri="{FF2B5EF4-FFF2-40B4-BE49-F238E27FC236}">
                    <a16:creationId xmlns:a16="http://schemas.microsoft.com/office/drawing/2014/main" id="{267D828D-179F-827F-13CD-75128E1DCAA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矩形: 剪去对角 116">
                <a:extLst>
                  <a:ext uri="{FF2B5EF4-FFF2-40B4-BE49-F238E27FC236}">
                    <a16:creationId xmlns:a16="http://schemas.microsoft.com/office/drawing/2014/main" id="{8926EC9D-E049-D8EA-D388-846F6CAD2ADE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PA-文本框 16">
              <a:extLst>
                <a:ext uri="{FF2B5EF4-FFF2-40B4-BE49-F238E27FC236}">
                  <a16:creationId xmlns:a16="http://schemas.microsoft.com/office/drawing/2014/main" id="{3C0874EC-DBBD-D359-6219-59093F8D3CD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Transformation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046F36-9F92-991A-8997-01FBA097DA18}"/>
              </a:ext>
            </a:extLst>
          </p:cNvPr>
          <p:cNvGrpSpPr/>
          <p:nvPr/>
        </p:nvGrpSpPr>
        <p:grpSpPr>
          <a:xfrm>
            <a:off x="1127889" y="4122702"/>
            <a:ext cx="2535423" cy="773940"/>
            <a:chOff x="3573340" y="1146506"/>
            <a:chExt cx="2619814" cy="67597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14A3F99-A358-7606-474C-B1827C2DCC60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3" name="矩形: 剪去对角 115">
                <a:extLst>
                  <a:ext uri="{FF2B5EF4-FFF2-40B4-BE49-F238E27FC236}">
                    <a16:creationId xmlns:a16="http://schemas.microsoft.com/office/drawing/2014/main" id="{049A0023-BDF6-F22E-E506-28A30F95D994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矩形: 剪去对角 116">
                <a:extLst>
                  <a:ext uri="{FF2B5EF4-FFF2-40B4-BE49-F238E27FC236}">
                    <a16:creationId xmlns:a16="http://schemas.microsoft.com/office/drawing/2014/main" id="{0490FED1-A0C9-E7EF-434A-6D6AF7EFAA78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PA-文本框 16">
              <a:extLst>
                <a:ext uri="{FF2B5EF4-FFF2-40B4-BE49-F238E27FC236}">
                  <a16:creationId xmlns:a16="http://schemas.microsoft.com/office/drawing/2014/main" id="{065F4FD4-79BE-F548-109A-2223816EA07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Intermediate Representation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86E1596-0D11-6DD8-8DC3-22F2BC2616CC}"/>
              </a:ext>
            </a:extLst>
          </p:cNvPr>
          <p:cNvGrpSpPr/>
          <p:nvPr/>
        </p:nvGrpSpPr>
        <p:grpSpPr>
          <a:xfrm>
            <a:off x="1127889" y="4993115"/>
            <a:ext cx="2535423" cy="773940"/>
            <a:chOff x="3573340" y="1146506"/>
            <a:chExt cx="2619814" cy="67597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09064BD-08EC-BA54-E1FA-851B46811D47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8" name="矩形: 剪去对角 115">
                <a:extLst>
                  <a:ext uri="{FF2B5EF4-FFF2-40B4-BE49-F238E27FC236}">
                    <a16:creationId xmlns:a16="http://schemas.microsoft.com/office/drawing/2014/main" id="{F7FAB738-0778-6E52-58A2-75C4530AB8DE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矩形: 剪去对角 116">
                <a:extLst>
                  <a:ext uri="{FF2B5EF4-FFF2-40B4-BE49-F238E27FC236}">
                    <a16:creationId xmlns:a16="http://schemas.microsoft.com/office/drawing/2014/main" id="{922E922A-9BE7-4501-157E-C9976D0B839D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PA-文本框 16">
              <a:extLst>
                <a:ext uri="{FF2B5EF4-FFF2-40B4-BE49-F238E27FC236}">
                  <a16:creationId xmlns:a16="http://schemas.microsoft.com/office/drawing/2014/main" id="{D0D0CD1D-8672-F794-40D3-A4C4CD2D755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691001" y="1323203"/>
              <a:ext cx="2403463" cy="32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Code Generation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9CE79-710A-7BB5-F175-8EFC70EB7673}"/>
              </a:ext>
            </a:extLst>
          </p:cNvPr>
          <p:cNvSpPr txBox="1"/>
          <p:nvPr/>
        </p:nvSpPr>
        <p:spPr>
          <a:xfrm>
            <a:off x="4203611" y="1642615"/>
            <a:ext cx="7260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translate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user program </a:t>
            </a:r>
            <a:r>
              <a:rPr kumimoji="1" lang="en-US" altLang="zh-CN" sz="2000" b="1" dirty="0"/>
              <a:t>into 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computation graph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8120CA-44A4-90E1-5334-322EAD9FCCDA}"/>
              </a:ext>
            </a:extLst>
          </p:cNvPr>
          <p:cNvSpPr txBox="1"/>
          <p:nvPr/>
        </p:nvSpPr>
        <p:spPr>
          <a:xfrm>
            <a:off x="4203611" y="2555945"/>
            <a:ext cx="576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automatically</a:t>
            </a:r>
            <a:r>
              <a:rPr kumimoji="1" lang="en-US" altLang="zh-CN" sz="2000" b="1" dirty="0"/>
              <a:t> derive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optimized</a:t>
            </a:r>
            <a:r>
              <a:rPr kumimoji="1" lang="en-US" altLang="zh-CN" sz="2000" b="1" dirty="0"/>
              <a:t> graphs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450DF0B-0F1D-B6C5-791D-F23011A5E96B}"/>
              </a:ext>
            </a:extLst>
          </p:cNvPr>
          <p:cNvSpPr txBox="1"/>
          <p:nvPr/>
        </p:nvSpPr>
        <p:spPr>
          <a:xfrm>
            <a:off x="4203611" y="5180030"/>
            <a:ext cx="677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generate efficient code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sophisticated</a:t>
            </a:r>
            <a:r>
              <a:rPr kumimoji="1" lang="en-US" altLang="zh-CN" sz="2000" b="1" dirty="0"/>
              <a:t> chips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3D113E-8DB3-0855-E0FC-D3953773937A}"/>
              </a:ext>
            </a:extLst>
          </p:cNvPr>
          <p:cNvSpPr txBox="1"/>
          <p:nvPr/>
        </p:nvSpPr>
        <p:spPr>
          <a:xfrm>
            <a:off x="4203611" y="4323318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abstract</a:t>
            </a:r>
            <a:r>
              <a:rPr kumimoji="1" lang="en-US" altLang="zh-CN" sz="2000" b="1" dirty="0"/>
              <a:t> properties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diverse</a:t>
            </a:r>
            <a:r>
              <a:rPr kumimoji="1" lang="en-US" altLang="zh-CN" sz="2000" b="1" dirty="0"/>
              <a:t> hardware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6C5C6F-EE46-6E65-238A-C02341D73EA4}"/>
              </a:ext>
            </a:extLst>
          </p:cNvPr>
          <p:cNvGrpSpPr/>
          <p:nvPr/>
        </p:nvGrpSpPr>
        <p:grpSpPr>
          <a:xfrm>
            <a:off x="1112677" y="3245866"/>
            <a:ext cx="2535423" cy="773940"/>
            <a:chOff x="3573340" y="1146506"/>
            <a:chExt cx="2619814" cy="67597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B17877-C99F-B11B-037C-A53C67596706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8" name="矩形: 剪去对角 115">
                <a:extLst>
                  <a:ext uri="{FF2B5EF4-FFF2-40B4-BE49-F238E27FC236}">
                    <a16:creationId xmlns:a16="http://schemas.microsoft.com/office/drawing/2014/main" id="{908DBAEE-0376-7184-5A39-B4EE032D466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矩形: 剪去对角 116">
                <a:extLst>
                  <a:ext uri="{FF2B5EF4-FFF2-40B4-BE49-F238E27FC236}">
                    <a16:creationId xmlns:a16="http://schemas.microsoft.com/office/drawing/2014/main" id="{29F4EBCC-FBC9-A01F-AF72-9070E9E62A00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PA-文本框 16">
              <a:extLst>
                <a:ext uri="{FF2B5EF4-FFF2-40B4-BE49-F238E27FC236}">
                  <a16:creationId xmlns:a16="http://schemas.microsoft.com/office/drawing/2014/main" id="{0B18FA8D-D6AE-A1C4-6688-831C048112D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Operator Description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C9096A4-7D90-C9C2-4802-9337F3DB685A}"/>
              </a:ext>
            </a:extLst>
          </p:cNvPr>
          <p:cNvSpPr txBox="1"/>
          <p:nvPr/>
        </p:nvSpPr>
        <p:spPr>
          <a:xfrm>
            <a:off x="4203611" y="3410993"/>
            <a:ext cx="6293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design a frontend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describing</a:t>
            </a:r>
            <a:r>
              <a:rPr kumimoji="1" lang="en-US" altLang="zh-CN" sz="2000" b="1" dirty="0"/>
              <a:t> operators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0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头: 下 11">
            <a:extLst>
              <a:ext uri="{FF2B5EF4-FFF2-40B4-BE49-F238E27FC236}">
                <a16:creationId xmlns:a16="http://schemas.microsoft.com/office/drawing/2014/main" id="{7F94433F-A049-48E2-A7A2-A217D8E7DA43}"/>
              </a:ext>
            </a:extLst>
          </p:cNvPr>
          <p:cNvSpPr/>
          <p:nvPr/>
        </p:nvSpPr>
        <p:spPr>
          <a:xfrm>
            <a:off x="4194000" y="2196000"/>
            <a:ext cx="432000" cy="288000"/>
          </a:xfrm>
          <a:prstGeom prst="downArrow">
            <a:avLst/>
          </a:prstGeom>
          <a:gradFill>
            <a:gsLst>
              <a:gs pos="0">
                <a:srgbClr val="48BDCB">
                  <a:alpha val="0"/>
                </a:srgbClr>
              </a:gs>
              <a:gs pos="100000">
                <a:srgbClr val="48BDC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37CDF704-F6AF-4E03-B64D-C7EB618C370C}"/>
              </a:ext>
            </a:extLst>
          </p:cNvPr>
          <p:cNvSpPr/>
          <p:nvPr/>
        </p:nvSpPr>
        <p:spPr>
          <a:xfrm>
            <a:off x="9324000" y="2196000"/>
            <a:ext cx="432000" cy="288000"/>
          </a:xfrm>
          <a:prstGeom prst="downArrow">
            <a:avLst/>
          </a:prstGeom>
          <a:gradFill>
            <a:gsLst>
              <a:gs pos="0">
                <a:srgbClr val="48BDCB">
                  <a:alpha val="0"/>
                </a:srgbClr>
              </a:gs>
              <a:gs pos="100000">
                <a:srgbClr val="48BDC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264E409B-83DD-47DC-AE5B-B53AA9044607}"/>
              </a:ext>
            </a:extLst>
          </p:cNvPr>
          <p:cNvSpPr/>
          <p:nvPr/>
        </p:nvSpPr>
        <p:spPr>
          <a:xfrm>
            <a:off x="2934000" y="3276000"/>
            <a:ext cx="432000" cy="288000"/>
          </a:xfrm>
          <a:prstGeom prst="downArrow">
            <a:avLst/>
          </a:prstGeom>
          <a:gradFill>
            <a:gsLst>
              <a:gs pos="0">
                <a:srgbClr val="48BDCB">
                  <a:alpha val="0"/>
                </a:srgbClr>
              </a:gs>
              <a:gs pos="100000">
                <a:srgbClr val="48BDC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A4E5B977-2E31-43FC-9AF6-598586056B59}"/>
              </a:ext>
            </a:extLst>
          </p:cNvPr>
          <p:cNvSpPr/>
          <p:nvPr/>
        </p:nvSpPr>
        <p:spPr>
          <a:xfrm>
            <a:off x="8064000" y="4356000"/>
            <a:ext cx="432000" cy="288000"/>
          </a:xfrm>
          <a:prstGeom prst="downArrow">
            <a:avLst/>
          </a:prstGeom>
          <a:gradFill>
            <a:gsLst>
              <a:gs pos="0">
                <a:srgbClr val="48BDCB">
                  <a:alpha val="0"/>
                </a:srgbClr>
              </a:gs>
              <a:gs pos="100000">
                <a:srgbClr val="48BDC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DBC02E0-BFB3-46E1-AD3B-65FCA1A6E63D}"/>
              </a:ext>
            </a:extLst>
          </p:cNvPr>
          <p:cNvGrpSpPr/>
          <p:nvPr/>
        </p:nvGrpSpPr>
        <p:grpSpPr>
          <a:xfrm>
            <a:off x="9640864" y="1048621"/>
            <a:ext cx="1456943" cy="338554"/>
            <a:chOff x="9382124" y="1279916"/>
            <a:chExt cx="863305" cy="338554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3564FE0-88E8-45D7-9A77-E9A8251909E9}"/>
                </a:ext>
              </a:extLst>
            </p:cNvPr>
            <p:cNvSpPr txBox="1"/>
            <p:nvPr/>
          </p:nvSpPr>
          <p:spPr>
            <a:xfrm>
              <a:off x="9587189" y="1279916"/>
              <a:ext cx="658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Our</a:t>
              </a:r>
              <a:r>
                <a: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work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903A23F3-139B-42CA-80B5-2368E2DF5632}"/>
                </a:ext>
              </a:extLst>
            </p:cNvPr>
            <p:cNvSpPr/>
            <p:nvPr/>
          </p:nvSpPr>
          <p:spPr>
            <a:xfrm>
              <a:off x="9382124" y="1351124"/>
              <a:ext cx="205065" cy="212728"/>
            </a:xfrm>
            <a:prstGeom prst="roundRect">
              <a:avLst>
                <a:gd name="adj" fmla="val 6947"/>
              </a:avLst>
            </a:prstGeom>
            <a:solidFill>
              <a:srgbClr val="9966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EAB65D6F-5FBC-3D08-AEEA-0BF273F58E8E}"/>
              </a:ext>
            </a:extLst>
          </p:cNvPr>
          <p:cNvGrpSpPr/>
          <p:nvPr/>
        </p:nvGrpSpPr>
        <p:grpSpPr>
          <a:xfrm>
            <a:off x="5400000" y="3600000"/>
            <a:ext cx="5760000" cy="720000"/>
            <a:chOff x="5400000" y="3600000"/>
            <a:chExt cx="5760000" cy="720000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8CFCE9EE-DB15-4B38-B609-50BAAD1A01C0}"/>
                </a:ext>
              </a:extLst>
            </p:cNvPr>
            <p:cNvSpPr/>
            <p:nvPr/>
          </p:nvSpPr>
          <p:spPr>
            <a:xfrm>
              <a:off x="5400000" y="3600000"/>
              <a:ext cx="5760000" cy="72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5AD66F8E-1498-4DEB-9BD6-3571C31A9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8566" y="3816000"/>
              <a:ext cx="1133588" cy="288000"/>
            </a:xfrm>
            <a:prstGeom prst="rect">
              <a:avLst/>
            </a:prstGeom>
          </p:spPr>
        </p:pic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A99E661E-F162-4ED3-9817-4C6624C4F3F8}"/>
                </a:ext>
              </a:extLst>
            </p:cNvPr>
            <p:cNvSpPr/>
            <p:nvPr/>
          </p:nvSpPr>
          <p:spPr>
            <a:xfrm>
              <a:off x="8080487" y="3708000"/>
              <a:ext cx="567543" cy="504000"/>
            </a:xfrm>
            <a:prstGeom prst="roundRect">
              <a:avLst>
                <a:gd name="adj" fmla="val 6947"/>
              </a:avLst>
            </a:prstGeom>
            <a:solidFill>
              <a:srgbClr val="9966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b="1" i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PET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3C507293-B80E-E9CB-D159-AAEC13376B4B}"/>
                </a:ext>
              </a:extLst>
            </p:cNvPr>
            <p:cNvCxnSpPr>
              <a:cxnSpLocks/>
            </p:cNvCxnSpPr>
            <p:nvPr/>
          </p:nvCxnSpPr>
          <p:spPr>
            <a:xfrm>
              <a:off x="8064434" y="3744000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D96BF438-64CD-665B-A5E9-FEABB61FC9EC}"/>
                </a:ext>
              </a:extLst>
            </p:cNvPr>
            <p:cNvCxnSpPr>
              <a:cxnSpLocks/>
            </p:cNvCxnSpPr>
            <p:nvPr/>
          </p:nvCxnSpPr>
          <p:spPr>
            <a:xfrm>
              <a:off x="9122329" y="3744000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矩形: 剪去对角 136">
              <a:extLst>
                <a:ext uri="{FF2B5EF4-FFF2-40B4-BE49-F238E27FC236}">
                  <a16:creationId xmlns:a16="http://schemas.microsoft.com/office/drawing/2014/main" id="{787A27F5-DA68-890F-4697-E0C5D7282610}"/>
                </a:ext>
              </a:extLst>
            </p:cNvPr>
            <p:cNvSpPr/>
            <p:nvPr/>
          </p:nvSpPr>
          <p:spPr>
            <a:xfrm>
              <a:off x="5448130" y="3708000"/>
              <a:ext cx="1407364" cy="504000"/>
            </a:xfrm>
            <a:prstGeom prst="snip2DiagRect">
              <a:avLst>
                <a:gd name="adj1" fmla="val 0"/>
                <a:gd name="adj2" fmla="val 12667"/>
              </a:avLst>
            </a:prstGeom>
            <a:solidFill>
              <a:srgbClr val="D5F6FF">
                <a:alpha val="70000"/>
              </a:srgb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AI</a:t>
              </a:r>
              <a:r>
                <a:rPr lang="zh-CN" altLang="en-US" sz="16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Compiler</a:t>
              </a:r>
              <a:endPara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箭头: 下 111">
            <a:extLst>
              <a:ext uri="{FF2B5EF4-FFF2-40B4-BE49-F238E27FC236}">
                <a16:creationId xmlns:a16="http://schemas.microsoft.com/office/drawing/2014/main" id="{DFAFF5F1-3996-389B-DD21-6B428DD07BED}"/>
              </a:ext>
            </a:extLst>
          </p:cNvPr>
          <p:cNvSpPr/>
          <p:nvPr/>
        </p:nvSpPr>
        <p:spPr>
          <a:xfrm>
            <a:off x="5904000" y="5436000"/>
            <a:ext cx="432000" cy="288000"/>
          </a:xfrm>
          <a:prstGeom prst="downArrow">
            <a:avLst/>
          </a:prstGeom>
          <a:gradFill>
            <a:gsLst>
              <a:gs pos="0">
                <a:srgbClr val="48BDCB">
                  <a:alpha val="0"/>
                </a:srgbClr>
              </a:gs>
              <a:gs pos="100000">
                <a:srgbClr val="48BDC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C4CA3AE-DA02-F5A0-6D7A-A97E7601C1F3}"/>
              </a:ext>
            </a:extLst>
          </p:cNvPr>
          <p:cNvGrpSpPr/>
          <p:nvPr/>
        </p:nvGrpSpPr>
        <p:grpSpPr>
          <a:xfrm>
            <a:off x="1080000" y="4680000"/>
            <a:ext cx="10080000" cy="720000"/>
            <a:chOff x="1080000" y="4680000"/>
            <a:chExt cx="10080000" cy="720000"/>
          </a:xfrm>
        </p:grpSpPr>
        <p:sp>
          <p:nvSpPr>
            <p:cNvPr id="4" name="梯形 3">
              <a:extLst>
                <a:ext uri="{FF2B5EF4-FFF2-40B4-BE49-F238E27FC236}">
                  <a16:creationId xmlns:a16="http://schemas.microsoft.com/office/drawing/2014/main" id="{A721186E-5884-406E-8A47-814645E7C8B9}"/>
                </a:ext>
              </a:extLst>
            </p:cNvPr>
            <p:cNvSpPr/>
            <p:nvPr/>
          </p:nvSpPr>
          <p:spPr>
            <a:xfrm flipV="1">
              <a:off x="1274638" y="4897004"/>
              <a:ext cx="9642724" cy="447155"/>
            </a:xfrm>
            <a:prstGeom prst="trapezoid">
              <a:avLst>
                <a:gd name="adj" fmla="val 863596"/>
              </a:avLst>
            </a:prstGeom>
            <a:gradFill>
              <a:gsLst>
                <a:gs pos="0">
                  <a:srgbClr val="48BDCB">
                    <a:alpha val="38000"/>
                  </a:srgbClr>
                </a:gs>
                <a:gs pos="100000">
                  <a:srgbClr val="48BDC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972122A-A680-4640-9C6D-D06528CD75C8}"/>
                </a:ext>
              </a:extLst>
            </p:cNvPr>
            <p:cNvSpPr/>
            <p:nvPr/>
          </p:nvSpPr>
          <p:spPr>
            <a:xfrm>
              <a:off x="1080000" y="4680000"/>
              <a:ext cx="10080000" cy="72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矩形: 剪去对角 131">
              <a:extLst>
                <a:ext uri="{FF2B5EF4-FFF2-40B4-BE49-F238E27FC236}">
                  <a16:creationId xmlns:a16="http://schemas.microsoft.com/office/drawing/2014/main" id="{EA9A265B-3ED8-B9AA-36DD-CCED0D7FD4A6}"/>
                </a:ext>
              </a:extLst>
            </p:cNvPr>
            <p:cNvSpPr/>
            <p:nvPr/>
          </p:nvSpPr>
          <p:spPr>
            <a:xfrm>
              <a:off x="1188000" y="4788000"/>
              <a:ext cx="1430404" cy="497034"/>
            </a:xfrm>
            <a:prstGeom prst="snip2DiagRect">
              <a:avLst>
                <a:gd name="adj1" fmla="val 0"/>
                <a:gd name="adj2" fmla="val 12667"/>
              </a:avLst>
            </a:prstGeom>
            <a:solidFill>
              <a:srgbClr val="D5F6FF">
                <a:alpha val="70000"/>
              </a:srgb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Programing</a:t>
              </a:r>
            </a:p>
            <a:p>
              <a:pPr algn="ctr"/>
              <a:r>
                <a:rPr lang="en-US" altLang="zh-CN" sz="16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Language</a:t>
              </a:r>
              <a:endPara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D1C68DC-B9CC-49B6-96D0-0A8D5C9D6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4495" y="4824000"/>
              <a:ext cx="863998" cy="432000"/>
            </a:xfrm>
            <a:prstGeom prst="rect">
              <a:avLst/>
            </a:prstGeom>
          </p:spPr>
        </p:pic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F66B042-2B8F-4D00-9DB7-5FB4C4AE7F9A}"/>
                </a:ext>
              </a:extLst>
            </p:cNvPr>
            <p:cNvCxnSpPr>
              <a:cxnSpLocks/>
            </p:cNvCxnSpPr>
            <p:nvPr/>
          </p:nvCxnSpPr>
          <p:spPr>
            <a:xfrm>
              <a:off x="6522402" y="4824000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99FA8A2A-2217-C25D-83F5-0960A2F132C9}"/>
                </a:ext>
              </a:extLst>
            </p:cNvPr>
            <p:cNvGrpSpPr/>
            <p:nvPr/>
          </p:nvGrpSpPr>
          <p:grpSpPr>
            <a:xfrm>
              <a:off x="9252000" y="4788000"/>
              <a:ext cx="1800000" cy="504000"/>
              <a:chOff x="9272839" y="4752025"/>
              <a:chExt cx="1800000" cy="504000"/>
            </a:xfrm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AFC4A826-9826-4104-B49B-EF89308C9EDC}"/>
                  </a:ext>
                </a:extLst>
              </p:cNvPr>
              <p:cNvSpPr/>
              <p:nvPr/>
            </p:nvSpPr>
            <p:spPr>
              <a:xfrm>
                <a:off x="9272839" y="4752025"/>
                <a:ext cx="1800000" cy="504000"/>
              </a:xfrm>
              <a:prstGeom prst="roundRect">
                <a:avLst>
                  <a:gd name="adj" fmla="val 6947"/>
                </a:avLst>
              </a:prstGeom>
              <a:solidFill>
                <a:srgbClr val="9966FF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25" name="Picture 2" descr="logo">
                <a:extLst>
                  <a:ext uri="{FF2B5EF4-FFF2-40B4-BE49-F238E27FC236}">
                    <a16:creationId xmlns:a16="http://schemas.microsoft.com/office/drawing/2014/main" id="{446BE5E9-67AA-4FBE-BE60-5D9D3CE94C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15514" y="4821301"/>
                <a:ext cx="1514650" cy="365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EA459F6-A5D4-4876-82FC-0CFA5764F428}"/>
                </a:ext>
              </a:extLst>
            </p:cNvPr>
            <p:cNvGrpSpPr/>
            <p:nvPr/>
          </p:nvGrpSpPr>
          <p:grpSpPr>
            <a:xfrm>
              <a:off x="6916311" y="4788000"/>
              <a:ext cx="1547871" cy="504000"/>
              <a:chOff x="5586291" y="4295586"/>
              <a:chExt cx="1547871" cy="492510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5371DA0E-1AA6-4702-9E00-3CBEF74F75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25860"/>
              <a:stretch/>
            </p:blipFill>
            <p:spPr>
              <a:xfrm>
                <a:off x="5586291" y="4295586"/>
                <a:ext cx="629626" cy="492510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154C22F0-1A27-4C53-A58B-E058840C0D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2647" b="-3235"/>
              <a:stretch/>
            </p:blipFill>
            <p:spPr>
              <a:xfrm>
                <a:off x="6135027" y="4427220"/>
                <a:ext cx="999135" cy="322451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23CCB73-BAEE-48B1-A055-EA97BC7450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37310" y="4788000"/>
              <a:ext cx="1739367" cy="504000"/>
              <a:chOff x="3224432" y="4378057"/>
              <a:chExt cx="1464644" cy="424396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37AEBCD-6FAB-4204-8D30-CB15822E3F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2179" t="48260" r="14552" b="6222"/>
              <a:stretch/>
            </p:blipFill>
            <p:spPr>
              <a:xfrm>
                <a:off x="3903987" y="4395280"/>
                <a:ext cx="785089" cy="392636"/>
              </a:xfrm>
              <a:custGeom>
                <a:avLst/>
                <a:gdLst>
                  <a:gd name="connsiteX0" fmla="*/ 0 w 1008432"/>
                  <a:gd name="connsiteY0" fmla="*/ 0 h 319091"/>
                  <a:gd name="connsiteX1" fmla="*/ 1008432 w 1008432"/>
                  <a:gd name="connsiteY1" fmla="*/ 0 h 319091"/>
                  <a:gd name="connsiteX2" fmla="*/ 1008432 w 1008432"/>
                  <a:gd name="connsiteY2" fmla="*/ 319091 h 319091"/>
                  <a:gd name="connsiteX3" fmla="*/ 0 w 1008432"/>
                  <a:gd name="connsiteY3" fmla="*/ 319091 h 319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8432" h="319091">
                    <a:moveTo>
                      <a:pt x="0" y="0"/>
                    </a:moveTo>
                    <a:lnTo>
                      <a:pt x="1008432" y="0"/>
                    </a:lnTo>
                    <a:lnTo>
                      <a:pt x="1008432" y="319091"/>
                    </a:lnTo>
                    <a:lnTo>
                      <a:pt x="0" y="319091"/>
                    </a:lnTo>
                    <a:close/>
                  </a:path>
                </a:pathLst>
              </a:cu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3A228786-3F9E-41BD-83F7-D6153E443A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3367" t="7182" r="29541" b="51740"/>
              <a:stretch/>
            </p:blipFill>
            <p:spPr>
              <a:xfrm>
                <a:off x="3224432" y="4378057"/>
                <a:ext cx="699868" cy="424396"/>
              </a:xfrm>
              <a:custGeom>
                <a:avLst/>
                <a:gdLst>
                  <a:gd name="connsiteX0" fmla="*/ 0 w 643890"/>
                  <a:gd name="connsiteY0" fmla="*/ 0 h 287969"/>
                  <a:gd name="connsiteX1" fmla="*/ 643890 w 643890"/>
                  <a:gd name="connsiteY1" fmla="*/ 0 h 287969"/>
                  <a:gd name="connsiteX2" fmla="*/ 643890 w 643890"/>
                  <a:gd name="connsiteY2" fmla="*/ 287969 h 287969"/>
                  <a:gd name="connsiteX3" fmla="*/ 0 w 643890"/>
                  <a:gd name="connsiteY3" fmla="*/ 287969 h 28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890" h="287969">
                    <a:moveTo>
                      <a:pt x="0" y="0"/>
                    </a:moveTo>
                    <a:lnTo>
                      <a:pt x="643890" y="0"/>
                    </a:lnTo>
                    <a:lnTo>
                      <a:pt x="643890" y="287969"/>
                    </a:lnTo>
                    <a:lnTo>
                      <a:pt x="0" y="287969"/>
                    </a:lnTo>
                    <a:close/>
                  </a:path>
                </a:pathLst>
              </a:custGeom>
            </p:spPr>
          </p:pic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71463CC-44CA-4B39-B3C0-A55C812420DC}"/>
                </a:ext>
              </a:extLst>
            </p:cNvPr>
            <p:cNvCxnSpPr>
              <a:cxnSpLocks/>
            </p:cNvCxnSpPr>
            <p:nvPr/>
          </p:nvCxnSpPr>
          <p:spPr>
            <a:xfrm>
              <a:off x="4870586" y="4824000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59770AD1-5AC4-202E-5DBD-10E54BFC12AD}"/>
                </a:ext>
              </a:extLst>
            </p:cNvPr>
            <p:cNvCxnSpPr>
              <a:cxnSpLocks/>
            </p:cNvCxnSpPr>
            <p:nvPr/>
          </p:nvCxnSpPr>
          <p:spPr>
            <a:xfrm>
              <a:off x="8858091" y="4824000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箭头: 下 147">
            <a:extLst>
              <a:ext uri="{FF2B5EF4-FFF2-40B4-BE49-F238E27FC236}">
                <a16:creationId xmlns:a16="http://schemas.microsoft.com/office/drawing/2014/main" id="{274A2E59-3973-D781-4C78-6BE77FCC3B1C}"/>
              </a:ext>
            </a:extLst>
          </p:cNvPr>
          <p:cNvSpPr/>
          <p:nvPr/>
        </p:nvSpPr>
        <p:spPr>
          <a:xfrm>
            <a:off x="6354000" y="3275999"/>
            <a:ext cx="432000" cy="288000"/>
          </a:xfrm>
          <a:prstGeom prst="downArrow">
            <a:avLst/>
          </a:prstGeom>
          <a:gradFill>
            <a:gsLst>
              <a:gs pos="0">
                <a:srgbClr val="48BDCB">
                  <a:alpha val="0"/>
                </a:srgbClr>
              </a:gs>
              <a:gs pos="100000">
                <a:srgbClr val="48BDC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B6598C56-33DB-D981-ED88-9A4CBF525943}"/>
              </a:ext>
            </a:extLst>
          </p:cNvPr>
          <p:cNvGrpSpPr/>
          <p:nvPr/>
        </p:nvGrpSpPr>
        <p:grpSpPr>
          <a:xfrm>
            <a:off x="1080000" y="1440000"/>
            <a:ext cx="10080000" cy="720000"/>
            <a:chOff x="1080000" y="1440000"/>
            <a:chExt cx="10080000" cy="72000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225828C-D465-4A33-9BC0-C5F88383AEBB}"/>
                </a:ext>
              </a:extLst>
            </p:cNvPr>
            <p:cNvSpPr/>
            <p:nvPr/>
          </p:nvSpPr>
          <p:spPr>
            <a:xfrm>
              <a:off x="1080000" y="1440000"/>
              <a:ext cx="10080000" cy="72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592D0ED-7A14-4D78-B1F7-9F185C092F10}"/>
                </a:ext>
              </a:extLst>
            </p:cNvPr>
            <p:cNvGrpSpPr/>
            <p:nvPr/>
          </p:nvGrpSpPr>
          <p:grpSpPr>
            <a:xfrm>
              <a:off x="1188000" y="1548000"/>
              <a:ext cx="1440000" cy="504000"/>
              <a:chOff x="959046" y="1485354"/>
              <a:chExt cx="877374" cy="428623"/>
            </a:xfrm>
          </p:grpSpPr>
          <p:sp>
            <p:nvSpPr>
              <p:cNvPr id="68" name="矩形: 剪去对角 67">
                <a:extLst>
                  <a:ext uri="{FF2B5EF4-FFF2-40B4-BE49-F238E27FC236}">
                    <a16:creationId xmlns:a16="http://schemas.microsoft.com/office/drawing/2014/main" id="{485EFECB-506F-48AB-89C1-B740ABDF549E}"/>
                  </a:ext>
                </a:extLst>
              </p:cNvPr>
              <p:cNvSpPr/>
              <p:nvPr/>
            </p:nvSpPr>
            <p:spPr>
              <a:xfrm>
                <a:off x="959046" y="1485354"/>
                <a:ext cx="877374" cy="428623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Parallelism</a:t>
                </a:r>
                <a:endParaRPr lang="zh-CN" altLang="en-US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矩形: 剪去对角 68">
                <a:extLst>
                  <a:ext uri="{FF2B5EF4-FFF2-40B4-BE49-F238E27FC236}">
                    <a16:creationId xmlns:a16="http://schemas.microsoft.com/office/drawing/2014/main" id="{39AEA746-0459-434A-BD1C-A9B1A5F2B85F}"/>
                  </a:ext>
                </a:extLst>
              </p:cNvPr>
              <p:cNvSpPr/>
              <p:nvPr/>
            </p:nvSpPr>
            <p:spPr>
              <a:xfrm>
                <a:off x="971745" y="1506855"/>
                <a:ext cx="851975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5480A031-E67B-4ACE-BFE8-B11D70D1EE47}"/>
                </a:ext>
              </a:extLst>
            </p:cNvPr>
            <p:cNvSpPr/>
            <p:nvPr/>
          </p:nvSpPr>
          <p:spPr>
            <a:xfrm>
              <a:off x="7067215" y="1547614"/>
              <a:ext cx="1800000" cy="504000"/>
            </a:xfrm>
            <a:prstGeom prst="roundRect">
              <a:avLst>
                <a:gd name="adj" fmla="val 6947"/>
              </a:avLst>
            </a:prstGeom>
            <a:solidFill>
              <a:srgbClr val="9966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SmartMoE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070867A8-AFDF-4629-9271-A394CA8B61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" r="-1605"/>
            <a:stretch/>
          </p:blipFill>
          <p:spPr>
            <a:xfrm>
              <a:off x="2808000" y="1547614"/>
              <a:ext cx="1689647" cy="504000"/>
            </a:xfrm>
            <a:custGeom>
              <a:avLst/>
              <a:gdLst>
                <a:gd name="connsiteX0" fmla="*/ 0 w 579120"/>
                <a:gd name="connsiteY0" fmla="*/ 0 h 550102"/>
                <a:gd name="connsiteX1" fmla="*/ 579120 w 579120"/>
                <a:gd name="connsiteY1" fmla="*/ 0 h 550102"/>
                <a:gd name="connsiteX2" fmla="*/ 579120 w 579120"/>
                <a:gd name="connsiteY2" fmla="*/ 550102 h 550102"/>
                <a:gd name="connsiteX3" fmla="*/ 0 w 579120"/>
                <a:gd name="connsiteY3" fmla="*/ 550102 h 550102"/>
                <a:gd name="connsiteX4" fmla="*/ 0 w 579120"/>
                <a:gd name="connsiteY4" fmla="*/ 0 h 55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20" h="550102">
                  <a:moveTo>
                    <a:pt x="0" y="0"/>
                  </a:moveTo>
                  <a:lnTo>
                    <a:pt x="579120" y="0"/>
                  </a:lnTo>
                  <a:lnTo>
                    <a:pt x="579120" y="550102"/>
                  </a:lnTo>
                  <a:lnTo>
                    <a:pt x="0" y="55010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3F377E81-F483-6043-66DA-57B61C844C4D}"/>
                </a:ext>
              </a:extLst>
            </p:cNvPr>
            <p:cNvGrpSpPr/>
            <p:nvPr/>
          </p:nvGrpSpPr>
          <p:grpSpPr>
            <a:xfrm>
              <a:off x="9252000" y="1547614"/>
              <a:ext cx="1800000" cy="504000"/>
              <a:chOff x="9468000" y="1548000"/>
              <a:chExt cx="1800000" cy="504000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C7B7956F-7371-4E0B-AA23-482D00DC4D86}"/>
                  </a:ext>
                </a:extLst>
              </p:cNvPr>
              <p:cNvSpPr/>
              <p:nvPr/>
            </p:nvSpPr>
            <p:spPr>
              <a:xfrm>
                <a:off x="9468000" y="1548000"/>
                <a:ext cx="1800000" cy="504000"/>
              </a:xfrm>
              <a:prstGeom prst="roundRect">
                <a:avLst>
                  <a:gd name="adj" fmla="val 6947"/>
                </a:avLst>
              </a:prstGeom>
              <a:solidFill>
                <a:srgbClr val="9966FF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BF764FC0-10A8-4708-9FAF-4F182AE5F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625142" y="1628154"/>
                <a:ext cx="1485717" cy="343693"/>
              </a:xfrm>
              <a:prstGeom prst="rect">
                <a:avLst/>
              </a:prstGeom>
            </p:spPr>
          </p:pic>
        </p:grp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4025441B-F4E4-0D65-54BD-BC4E5DD43236}"/>
                </a:ext>
              </a:extLst>
            </p:cNvPr>
            <p:cNvCxnSpPr>
              <a:cxnSpLocks/>
            </p:cNvCxnSpPr>
            <p:nvPr/>
          </p:nvCxnSpPr>
          <p:spPr>
            <a:xfrm>
              <a:off x="4690039" y="1583614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AB98DE8D-C331-5ADF-D8CE-559A18EBAC9D}"/>
                </a:ext>
              </a:extLst>
            </p:cNvPr>
            <p:cNvCxnSpPr>
              <a:cxnSpLocks/>
            </p:cNvCxnSpPr>
            <p:nvPr/>
          </p:nvCxnSpPr>
          <p:spPr>
            <a:xfrm>
              <a:off x="6874823" y="1583614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7BF65380-B540-E92B-DB1B-335C5F613393}"/>
                </a:ext>
              </a:extLst>
            </p:cNvPr>
            <p:cNvCxnSpPr>
              <a:cxnSpLocks/>
            </p:cNvCxnSpPr>
            <p:nvPr/>
          </p:nvCxnSpPr>
          <p:spPr>
            <a:xfrm>
              <a:off x="9059607" y="1583614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A8582C9E-656B-3BF8-26B4-9BDEA4F45FAF}"/>
                </a:ext>
              </a:extLst>
            </p:cNvPr>
            <p:cNvSpPr/>
            <p:nvPr/>
          </p:nvSpPr>
          <p:spPr>
            <a:xfrm>
              <a:off x="4882431" y="1548000"/>
              <a:ext cx="1800000" cy="50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Megatron-LM</a:t>
              </a:r>
              <a:endParaRPr lang="zh-CN" altLang="en-US" sz="20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EE9B712E-9AAB-014D-2D25-5FC79B332AFA}"/>
              </a:ext>
            </a:extLst>
          </p:cNvPr>
          <p:cNvGrpSpPr/>
          <p:nvPr/>
        </p:nvGrpSpPr>
        <p:grpSpPr>
          <a:xfrm>
            <a:off x="7920000" y="2520000"/>
            <a:ext cx="3240000" cy="720000"/>
            <a:chOff x="7920000" y="2520000"/>
            <a:chExt cx="3240000" cy="720000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0FC3648-AB50-4DBB-8749-D40A2B2C0FB1}"/>
                </a:ext>
              </a:extLst>
            </p:cNvPr>
            <p:cNvSpPr/>
            <p:nvPr/>
          </p:nvSpPr>
          <p:spPr>
            <a:xfrm>
              <a:off x="7920000" y="2520000"/>
              <a:ext cx="3240000" cy="72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E5F3220D-0640-48AD-9005-0BF94A20B756}"/>
                </a:ext>
              </a:extLst>
            </p:cNvPr>
            <p:cNvGrpSpPr/>
            <p:nvPr/>
          </p:nvGrpSpPr>
          <p:grpSpPr>
            <a:xfrm>
              <a:off x="8027999" y="2606679"/>
              <a:ext cx="1440000" cy="584775"/>
              <a:chOff x="3573340" y="1264018"/>
              <a:chExt cx="2619814" cy="497318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F9E5E5E5-3D4F-49A4-A96A-F4EC7FEAC3AE}"/>
                  </a:ext>
                </a:extLst>
              </p:cNvPr>
              <p:cNvGrpSpPr/>
              <p:nvPr/>
            </p:nvGrpSpPr>
            <p:grpSpPr>
              <a:xfrm>
                <a:off x="3573340" y="1282149"/>
                <a:ext cx="2619814" cy="428623"/>
                <a:chOff x="959046" y="1485354"/>
                <a:chExt cx="877374" cy="428623"/>
              </a:xfrm>
            </p:grpSpPr>
            <p:sp>
              <p:nvSpPr>
                <p:cNvPr id="72" name="矩形: 剪去对角 71">
                  <a:extLst>
                    <a:ext uri="{FF2B5EF4-FFF2-40B4-BE49-F238E27FC236}">
                      <a16:creationId xmlns:a16="http://schemas.microsoft.com/office/drawing/2014/main" id="{A4D85399-48A0-4676-842A-B9FF533C67B7}"/>
                    </a:ext>
                  </a:extLst>
                </p:cNvPr>
                <p:cNvSpPr/>
                <p:nvPr/>
              </p:nvSpPr>
              <p:spPr>
                <a:xfrm>
                  <a:off x="959046" y="1485354"/>
                  <a:ext cx="877374" cy="428623"/>
                </a:xfrm>
                <a:prstGeom prst="snip2DiagRect">
                  <a:avLst>
                    <a:gd name="adj1" fmla="val 0"/>
                    <a:gd name="adj2" fmla="val 12667"/>
                  </a:avLst>
                </a:prstGeom>
                <a:solidFill>
                  <a:srgbClr val="D5F6FF">
                    <a:alpha val="70000"/>
                  </a:srgbClr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矩形: 剪去对角 72">
                  <a:extLst>
                    <a:ext uri="{FF2B5EF4-FFF2-40B4-BE49-F238E27FC236}">
                      <a16:creationId xmlns:a16="http://schemas.microsoft.com/office/drawing/2014/main" id="{A6765460-1D32-49AB-B6EC-7E01DBFFB574}"/>
                    </a:ext>
                  </a:extLst>
                </p:cNvPr>
                <p:cNvSpPr/>
                <p:nvPr/>
              </p:nvSpPr>
              <p:spPr>
                <a:xfrm>
                  <a:off x="971745" y="1506855"/>
                  <a:ext cx="851975" cy="385622"/>
                </a:xfrm>
                <a:prstGeom prst="snip2DiagRect">
                  <a:avLst>
                    <a:gd name="adj1" fmla="val 0"/>
                    <a:gd name="adj2" fmla="val 12667"/>
                  </a:avLst>
                </a:prstGeom>
                <a:noFill/>
                <a:ln w="3175">
                  <a:solidFill>
                    <a:schemeClr val="bg1">
                      <a:alpha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1" name="PA-文本框 16">
                <a:extLst>
                  <a:ext uri="{FF2B5EF4-FFF2-40B4-BE49-F238E27FC236}">
                    <a16:creationId xmlns:a16="http://schemas.microsoft.com/office/drawing/2014/main" id="{6268AD89-8C16-4D54-9DB0-0FFF946D777C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580655" y="1264018"/>
                <a:ext cx="2404409" cy="497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Communication</a:t>
                </a:r>
                <a:r>
                  <a:rPr lang="zh-CN" altLang="en-US" sz="16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 </a:t>
                </a:r>
                <a:r>
                  <a:rPr lang="en-US" altLang="zh-CN" sz="16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Libs</a:t>
                </a:r>
                <a:endParaRPr lang="zh-CN" altLang="en-US" sz="16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09342741-078C-2616-81B2-74D7D8A690E9}"/>
                </a:ext>
              </a:extLst>
            </p:cNvPr>
            <p:cNvSpPr/>
            <p:nvPr/>
          </p:nvSpPr>
          <p:spPr>
            <a:xfrm>
              <a:off x="9612000" y="2628000"/>
              <a:ext cx="1440000" cy="50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NCCL</a:t>
              </a:r>
              <a:endParaRPr lang="zh-CN" altLang="en-US" sz="2000" b="1" i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731660B-5811-5D3F-EE0C-EFDED842EF36}"/>
              </a:ext>
            </a:extLst>
          </p:cNvPr>
          <p:cNvGrpSpPr/>
          <p:nvPr/>
        </p:nvGrpSpPr>
        <p:grpSpPr>
          <a:xfrm>
            <a:off x="1080000" y="3600000"/>
            <a:ext cx="4140000" cy="720000"/>
            <a:chOff x="1080000" y="3600000"/>
            <a:chExt cx="4140000" cy="720000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6D9582F7-231F-7E56-28A9-714507C3949E}"/>
                </a:ext>
              </a:extLst>
            </p:cNvPr>
            <p:cNvSpPr/>
            <p:nvPr/>
          </p:nvSpPr>
          <p:spPr>
            <a:xfrm>
              <a:off x="1080000" y="3600000"/>
              <a:ext cx="4140000" cy="72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矩形: 剪去对角 137">
              <a:extLst>
                <a:ext uri="{FF2B5EF4-FFF2-40B4-BE49-F238E27FC236}">
                  <a16:creationId xmlns:a16="http://schemas.microsoft.com/office/drawing/2014/main" id="{344A6277-CF8B-7833-8B84-CC9BD154E68A}"/>
                </a:ext>
              </a:extLst>
            </p:cNvPr>
            <p:cNvSpPr/>
            <p:nvPr/>
          </p:nvSpPr>
          <p:spPr>
            <a:xfrm>
              <a:off x="1188000" y="3708000"/>
              <a:ext cx="1430404" cy="497034"/>
            </a:xfrm>
            <a:prstGeom prst="snip2DiagRect">
              <a:avLst>
                <a:gd name="adj1" fmla="val 0"/>
                <a:gd name="adj2" fmla="val 12667"/>
              </a:avLst>
            </a:prstGeom>
            <a:solidFill>
              <a:srgbClr val="D5F6FF">
                <a:alpha val="70000"/>
              </a:srgb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Operator</a:t>
              </a:r>
            </a:p>
            <a:p>
              <a:pPr algn="ctr"/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Library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DB6679F7-7036-9890-1B46-1BB4833E7F10}"/>
                </a:ext>
              </a:extLst>
            </p:cNvPr>
            <p:cNvGrpSpPr/>
            <p:nvPr/>
          </p:nvGrpSpPr>
          <p:grpSpPr>
            <a:xfrm>
              <a:off x="2808000" y="3708000"/>
              <a:ext cx="2304000" cy="504000"/>
              <a:chOff x="2808000" y="3708000"/>
              <a:chExt cx="2304000" cy="504000"/>
            </a:xfrm>
          </p:grpSpPr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1A3929FC-2423-0C0E-99DC-216F972C5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0000" y="3744000"/>
                <a:ext cx="0" cy="432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91E84EFA-4F8C-9C8E-B789-65B219ACF9D7}"/>
                  </a:ext>
                </a:extLst>
              </p:cNvPr>
              <p:cNvSpPr/>
              <p:nvPr/>
            </p:nvSpPr>
            <p:spPr>
              <a:xfrm>
                <a:off x="2808000" y="3708000"/>
                <a:ext cx="1080000" cy="504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2000" b="1" i="1" dirty="0" err="1">
                    <a:solidFill>
                      <a:srgbClr val="92D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cuBLAS</a:t>
                </a:r>
                <a:endParaRPr lang="zh-CN" altLang="en-US" sz="2000" b="1" i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EEC2E82D-967C-DD53-EB48-001E38579B85}"/>
                  </a:ext>
                </a:extLst>
              </p:cNvPr>
              <p:cNvSpPr/>
              <p:nvPr/>
            </p:nvSpPr>
            <p:spPr>
              <a:xfrm>
                <a:off x="4032000" y="3708000"/>
                <a:ext cx="1080000" cy="504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i="1" dirty="0" err="1">
                    <a:solidFill>
                      <a:srgbClr val="92D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cuDNN</a:t>
                </a:r>
                <a:endParaRPr lang="zh-CN" altLang="en-US" sz="2000" b="1" i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2" name="箭头: 下 171">
            <a:extLst>
              <a:ext uri="{FF2B5EF4-FFF2-40B4-BE49-F238E27FC236}">
                <a16:creationId xmlns:a16="http://schemas.microsoft.com/office/drawing/2014/main" id="{EAEB00B5-101F-E409-EE41-BA498967A8F4}"/>
              </a:ext>
            </a:extLst>
          </p:cNvPr>
          <p:cNvSpPr/>
          <p:nvPr/>
        </p:nvSpPr>
        <p:spPr>
          <a:xfrm>
            <a:off x="2934000" y="4356000"/>
            <a:ext cx="432000" cy="288000"/>
          </a:xfrm>
          <a:prstGeom prst="downArrow">
            <a:avLst/>
          </a:prstGeom>
          <a:gradFill>
            <a:gsLst>
              <a:gs pos="0">
                <a:srgbClr val="48BDCB">
                  <a:alpha val="0"/>
                </a:srgbClr>
              </a:gs>
              <a:gs pos="100000">
                <a:srgbClr val="48BDC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BE21E3-BCD5-5125-82E2-F07E544C91FD}"/>
              </a:ext>
            </a:extLst>
          </p:cNvPr>
          <p:cNvGrpSpPr/>
          <p:nvPr/>
        </p:nvGrpSpPr>
        <p:grpSpPr>
          <a:xfrm>
            <a:off x="1080000" y="5760000"/>
            <a:ext cx="10080000" cy="720000"/>
            <a:chOff x="1080000" y="5760000"/>
            <a:chExt cx="10080000" cy="720000"/>
          </a:xfrm>
        </p:grpSpPr>
        <p:sp>
          <p:nvSpPr>
            <p:cNvPr id="6" name="梯形 5">
              <a:extLst>
                <a:ext uri="{FF2B5EF4-FFF2-40B4-BE49-F238E27FC236}">
                  <a16:creationId xmlns:a16="http://schemas.microsoft.com/office/drawing/2014/main" id="{DDFDB111-4AE9-9B55-3E5F-1252CBCDC138}"/>
                </a:ext>
              </a:extLst>
            </p:cNvPr>
            <p:cNvSpPr/>
            <p:nvPr/>
          </p:nvSpPr>
          <p:spPr>
            <a:xfrm flipV="1">
              <a:off x="1251085" y="5879631"/>
              <a:ext cx="9642724" cy="447155"/>
            </a:xfrm>
            <a:prstGeom prst="trapezoid">
              <a:avLst>
                <a:gd name="adj" fmla="val 863596"/>
              </a:avLst>
            </a:prstGeom>
            <a:gradFill>
              <a:gsLst>
                <a:gs pos="0">
                  <a:srgbClr val="48BDCB">
                    <a:alpha val="38000"/>
                  </a:srgbClr>
                </a:gs>
                <a:gs pos="100000">
                  <a:srgbClr val="48BDC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BF187BE-0698-65A2-AEAE-4ECC80E13DCF}"/>
                </a:ext>
              </a:extLst>
            </p:cNvPr>
            <p:cNvSpPr/>
            <p:nvPr/>
          </p:nvSpPr>
          <p:spPr>
            <a:xfrm>
              <a:off x="1080000" y="5760000"/>
              <a:ext cx="10080000" cy="72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857D2207-0C97-4C09-477C-CDA0D44F97EA}"/>
                </a:ext>
              </a:extLst>
            </p:cNvPr>
            <p:cNvCxnSpPr>
              <a:cxnSpLocks/>
            </p:cNvCxnSpPr>
            <p:nvPr/>
          </p:nvCxnSpPr>
          <p:spPr>
            <a:xfrm>
              <a:off x="7020001" y="5900517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66452C7A-2FDE-40A3-6276-A238156E9AB6}"/>
                </a:ext>
              </a:extLst>
            </p:cNvPr>
            <p:cNvCxnSpPr>
              <a:cxnSpLocks/>
            </p:cNvCxnSpPr>
            <p:nvPr/>
          </p:nvCxnSpPr>
          <p:spPr>
            <a:xfrm>
              <a:off x="5055199" y="5900517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18118729-E79D-7886-AE0D-4C73A9B52526}"/>
                </a:ext>
              </a:extLst>
            </p:cNvPr>
            <p:cNvCxnSpPr>
              <a:cxnSpLocks/>
            </p:cNvCxnSpPr>
            <p:nvPr/>
          </p:nvCxnSpPr>
          <p:spPr>
            <a:xfrm>
              <a:off x="8984803" y="5900517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: 剪去对角 128">
              <a:extLst>
                <a:ext uri="{FF2B5EF4-FFF2-40B4-BE49-F238E27FC236}">
                  <a16:creationId xmlns:a16="http://schemas.microsoft.com/office/drawing/2014/main" id="{7CEA080B-3411-BEFF-3DEA-3FB940E558C0}"/>
                </a:ext>
              </a:extLst>
            </p:cNvPr>
            <p:cNvSpPr/>
            <p:nvPr/>
          </p:nvSpPr>
          <p:spPr>
            <a:xfrm>
              <a:off x="5322398" y="5868000"/>
              <a:ext cx="1430404" cy="497034"/>
            </a:xfrm>
            <a:prstGeom prst="snip2DiagRect">
              <a:avLst>
                <a:gd name="adj1" fmla="val 0"/>
                <a:gd name="adj2" fmla="val 12667"/>
              </a:avLst>
            </a:prstGeom>
            <a:solidFill>
              <a:srgbClr val="D5F6FF">
                <a:alpha val="70000"/>
              </a:srgb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Memory</a:t>
              </a:r>
              <a:endPara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矩形: 剪去对角 130">
              <a:extLst>
                <a:ext uri="{FF2B5EF4-FFF2-40B4-BE49-F238E27FC236}">
                  <a16:creationId xmlns:a16="http://schemas.microsoft.com/office/drawing/2014/main" id="{75277FE8-238B-824D-FCCE-56359CA2DA18}"/>
                </a:ext>
              </a:extLst>
            </p:cNvPr>
            <p:cNvSpPr/>
            <p:nvPr/>
          </p:nvSpPr>
          <p:spPr>
            <a:xfrm>
              <a:off x="9252000" y="5868000"/>
              <a:ext cx="1430404" cy="497034"/>
            </a:xfrm>
            <a:prstGeom prst="snip2DiagRect">
              <a:avLst>
                <a:gd name="adj1" fmla="val 0"/>
                <a:gd name="adj2" fmla="val 12667"/>
              </a:avLst>
            </a:prstGeom>
            <a:solidFill>
              <a:srgbClr val="D5F6FF">
                <a:alpha val="70000"/>
              </a:srgb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Storage</a:t>
              </a:r>
              <a:endParaRPr lang="zh-CN" altLang="en-US" sz="1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D1EBB98-2C02-6DA6-8C45-05C59CEB7C35}"/>
                </a:ext>
              </a:extLst>
            </p:cNvPr>
            <p:cNvSpPr/>
            <p:nvPr/>
          </p:nvSpPr>
          <p:spPr>
            <a:xfrm>
              <a:off x="1188000" y="5868000"/>
              <a:ext cx="1980000" cy="50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Underlying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Systems</a:t>
              </a:r>
              <a:endPara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248AD31-19FF-A278-F346-81F2BE192805}"/>
              </a:ext>
            </a:extLst>
          </p:cNvPr>
          <p:cNvGrpSpPr/>
          <p:nvPr/>
        </p:nvGrpSpPr>
        <p:grpSpPr>
          <a:xfrm>
            <a:off x="1080000" y="2520000"/>
            <a:ext cx="6660000" cy="720000"/>
            <a:chOff x="1080000" y="2520000"/>
            <a:chExt cx="6660000" cy="72000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E529441-20C7-4CEA-8970-285D22657CBE}"/>
                </a:ext>
              </a:extLst>
            </p:cNvPr>
            <p:cNvSpPr/>
            <p:nvPr/>
          </p:nvSpPr>
          <p:spPr>
            <a:xfrm>
              <a:off x="1080000" y="2520000"/>
              <a:ext cx="6660000" cy="720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81CB9F9-70AD-4404-AC2B-2619F4684B55}"/>
                </a:ext>
              </a:extLst>
            </p:cNvPr>
            <p:cNvCxnSpPr>
              <a:cxnSpLocks/>
            </p:cNvCxnSpPr>
            <p:nvPr/>
          </p:nvCxnSpPr>
          <p:spPr>
            <a:xfrm>
              <a:off x="4164439" y="2669789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6C2BDFBF-D71E-40B6-AEBC-A089CFAD5D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60503" y="2669789"/>
              <a:ext cx="1739367" cy="432000"/>
            </a:xfrm>
            <a:prstGeom prst="rect">
              <a:avLst/>
            </a:prstGeom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D20511E-BF6A-4E1C-B5B0-E9A6719B7D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08000" y="2705789"/>
              <a:ext cx="1260375" cy="360000"/>
              <a:chOff x="3179304" y="2662019"/>
              <a:chExt cx="1180340" cy="335761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EDCA3B97-23E6-4FE6-A4C4-98FD140B3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74920" b="6874"/>
              <a:stretch/>
            </p:blipFill>
            <p:spPr>
              <a:xfrm>
                <a:off x="3179304" y="2662019"/>
                <a:ext cx="336579" cy="335761"/>
              </a:xfrm>
              <a:prstGeom prst="rect">
                <a:avLst/>
              </a:prstGeom>
            </p:spPr>
          </p:pic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6F5A101D-A196-4999-BC59-C34F253E7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37701" t="-1" r="-803" b="6874"/>
              <a:stretch/>
            </p:blipFill>
            <p:spPr>
              <a:xfrm>
                <a:off x="3512803" y="2662019"/>
                <a:ext cx="846841" cy="335761"/>
              </a:xfrm>
              <a:prstGeom prst="rect">
                <a:avLst/>
              </a:prstGeom>
            </p:spPr>
          </p:pic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4665318-614F-B113-B860-F0FFEBA8E429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35" y="2669789"/>
              <a:ext cx="0" cy="432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E620DE2-D2DE-E3A3-FABF-B7324612FFD3}"/>
                </a:ext>
              </a:extLst>
            </p:cNvPr>
            <p:cNvSpPr/>
            <p:nvPr/>
          </p:nvSpPr>
          <p:spPr>
            <a:xfrm>
              <a:off x="6192000" y="2628000"/>
              <a:ext cx="1440000" cy="504000"/>
            </a:xfrm>
            <a:prstGeom prst="roundRect">
              <a:avLst>
                <a:gd name="adj" fmla="val 6947"/>
              </a:avLst>
            </a:prstGeom>
            <a:solidFill>
              <a:srgbClr val="9966FF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i="1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UniQ</a:t>
              </a:r>
              <a:endPara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7" name="矩形: 剪去对角 131">
            <a:extLst>
              <a:ext uri="{FF2B5EF4-FFF2-40B4-BE49-F238E27FC236}">
                <a16:creationId xmlns:a16="http://schemas.microsoft.com/office/drawing/2014/main" id="{005818C9-E51D-F64A-AA57-B17FFE3B6033}"/>
              </a:ext>
            </a:extLst>
          </p:cNvPr>
          <p:cNvSpPr/>
          <p:nvPr/>
        </p:nvSpPr>
        <p:spPr>
          <a:xfrm>
            <a:off x="1146865" y="2634965"/>
            <a:ext cx="1430404" cy="497034"/>
          </a:xfrm>
          <a:prstGeom prst="snip2DiagRect">
            <a:avLst>
              <a:gd name="adj1" fmla="val 0"/>
              <a:gd name="adj2" fmla="val 12667"/>
            </a:avLst>
          </a:prstGeom>
          <a:solidFill>
            <a:srgbClr val="D5F6FF">
              <a:alpha val="70000"/>
            </a:srgb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Programing</a:t>
            </a:r>
          </a:p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Framework</a:t>
            </a:r>
            <a:endParaRPr lang="zh-CN" altLang="en-US" sz="16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矩形: 圆角 76">
            <a:extLst>
              <a:ext uri="{FF2B5EF4-FFF2-40B4-BE49-F238E27FC236}">
                <a16:creationId xmlns:a16="http://schemas.microsoft.com/office/drawing/2014/main" id="{C131DEB7-657C-A440-9683-BFFD8EAA24BE}"/>
              </a:ext>
            </a:extLst>
          </p:cNvPr>
          <p:cNvSpPr/>
          <p:nvPr/>
        </p:nvSpPr>
        <p:spPr>
          <a:xfrm>
            <a:off x="8672496" y="3700407"/>
            <a:ext cx="862385" cy="504000"/>
          </a:xfrm>
          <a:prstGeom prst="roundRect">
            <a:avLst>
              <a:gd name="adj" fmla="val 6947"/>
            </a:avLst>
          </a:prstGeom>
          <a:solidFill>
            <a:srgbClr val="9966FF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000" b="1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EinNet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矩形: 圆角 20">
            <a:extLst>
              <a:ext uri="{FF2B5EF4-FFF2-40B4-BE49-F238E27FC236}">
                <a16:creationId xmlns:a16="http://schemas.microsoft.com/office/drawing/2014/main" id="{6EA83F71-066E-4144-AEA6-C447E55B6F4A}"/>
              </a:ext>
            </a:extLst>
          </p:cNvPr>
          <p:cNvSpPr/>
          <p:nvPr/>
        </p:nvSpPr>
        <p:spPr>
          <a:xfrm>
            <a:off x="7259607" y="5861034"/>
            <a:ext cx="1800000" cy="504000"/>
          </a:xfrm>
          <a:prstGeom prst="roundRect">
            <a:avLst>
              <a:gd name="adj" fmla="val 6947"/>
            </a:avLst>
          </a:prstGeom>
          <a:solidFill>
            <a:srgbClr val="9966FF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Self Checkpoint</a:t>
            </a:r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A7D097AD-15A5-4247-B281-163365F68717}"/>
              </a:ext>
            </a:extLst>
          </p:cNvPr>
          <p:cNvSpPr txBox="1">
            <a:spLocks/>
          </p:cNvSpPr>
          <p:nvPr/>
        </p:nvSpPr>
        <p:spPr>
          <a:xfrm>
            <a:off x="668699" y="274738"/>
            <a:ext cx="11046601" cy="66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zh-CN" sz="4000" dirty="0">
                <a:latin typeface="Eras Demi ITC" panose="020B0805030504020804" pitchFamily="34" charset="0"/>
                <a:ea typeface="微软雅黑" panose="020B0503020204020204" pitchFamily="34" charset="-122"/>
              </a:rPr>
              <a:t>Research about Our Group</a:t>
            </a:r>
            <a:endParaRPr lang="zh-CN" altLang="en-US" sz="4000" dirty="0">
              <a:latin typeface="Eras Demi ITC" panose="020B0805030504020804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矩形: 圆角 20">
            <a:extLst>
              <a:ext uri="{FF2B5EF4-FFF2-40B4-BE49-F238E27FC236}">
                <a16:creationId xmlns:a16="http://schemas.microsoft.com/office/drawing/2014/main" id="{FABDC7EB-47AE-7C4B-8F1A-D6A5B0E5A216}"/>
              </a:ext>
            </a:extLst>
          </p:cNvPr>
          <p:cNvSpPr/>
          <p:nvPr/>
        </p:nvSpPr>
        <p:spPr>
          <a:xfrm>
            <a:off x="3234329" y="5864517"/>
            <a:ext cx="1800000" cy="504000"/>
          </a:xfrm>
          <a:prstGeom prst="roundRect">
            <a:avLst>
              <a:gd name="adj" fmla="val 6947"/>
            </a:avLst>
          </a:prstGeom>
          <a:solidFill>
            <a:srgbClr val="9966FF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Spread-n-share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FC3F5AD-98BE-874C-AB28-1D36FF8A6180}"/>
              </a:ext>
            </a:extLst>
          </p:cNvPr>
          <p:cNvSpPr txBox="1"/>
          <p:nvPr/>
        </p:nvSpPr>
        <p:spPr>
          <a:xfrm>
            <a:off x="4619767" y="896916"/>
            <a:ext cx="3218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cap="small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For AI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97" name="灯片编号占位符 1">
            <a:extLst>
              <a:ext uri="{FF2B5EF4-FFF2-40B4-BE49-F238E27FC236}">
                <a16:creationId xmlns:a16="http://schemas.microsoft.com/office/drawing/2014/main" id="{BDE5A4B8-541E-9445-B223-FF78EE07B87A}"/>
              </a:ext>
            </a:extLst>
          </p:cNvPr>
          <p:cNvSpPr txBox="1">
            <a:spLocks/>
          </p:cNvSpPr>
          <p:nvPr/>
        </p:nvSpPr>
        <p:spPr>
          <a:xfrm>
            <a:off x="11342017" y="6605468"/>
            <a:ext cx="1066800" cy="206049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CN" sz="1400" b="1" smtClean="0">
                <a:solidFill>
                  <a:schemeClr val="bg1"/>
                </a:solidFill>
              </a:rPr>
              <a:pPr/>
              <a:t>37</a:t>
            </a:fld>
            <a:endParaRPr lang="en-US" altLang="zh-CN" sz="1400" b="1" dirty="0">
              <a:solidFill>
                <a:schemeClr val="bg1"/>
              </a:solidFill>
            </a:endParaRPr>
          </a:p>
        </p:txBody>
      </p:sp>
      <p:sp>
        <p:nvSpPr>
          <p:cNvPr id="2" name="矩形: 圆角 76">
            <a:extLst>
              <a:ext uri="{FF2B5EF4-FFF2-40B4-BE49-F238E27FC236}">
                <a16:creationId xmlns:a16="http://schemas.microsoft.com/office/drawing/2014/main" id="{FEC82330-5B08-7AFB-A671-A1F71D39AB76}"/>
              </a:ext>
            </a:extLst>
          </p:cNvPr>
          <p:cNvSpPr/>
          <p:nvPr/>
        </p:nvSpPr>
        <p:spPr>
          <a:xfrm>
            <a:off x="9562338" y="3700407"/>
            <a:ext cx="1570206" cy="504000"/>
          </a:xfrm>
          <a:prstGeom prst="roundRect">
            <a:avLst>
              <a:gd name="adj" fmla="val 6947"/>
            </a:avLst>
          </a:prstGeom>
          <a:solidFill>
            <a:srgbClr val="9966FF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000" b="1" i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FlashTensor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846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324E1-4E36-B149-9528-0B346979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 err="1"/>
              <a:t>Chitu</a:t>
            </a:r>
            <a:r>
              <a:rPr kumimoji="1" lang="en" altLang="zh-CN" dirty="0"/>
              <a:t>: An </a:t>
            </a:r>
            <a:r>
              <a:rPr kumimoji="1" lang="en-US" altLang="zh-CN" dirty="0"/>
              <a:t>Open-Source</a:t>
            </a:r>
            <a:r>
              <a:rPr kumimoji="1" lang="zh-CN" altLang="en-US" dirty="0"/>
              <a:t> </a:t>
            </a:r>
            <a:r>
              <a:rPr kumimoji="1" lang="en" altLang="zh-CN" dirty="0"/>
              <a:t>LLM Inference System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EDBAA3-77DD-EA40-B788-20B19EDF1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矩形: 圆角 7">
            <a:extLst>
              <a:ext uri="{FF2B5EF4-FFF2-40B4-BE49-F238E27FC236}">
                <a16:creationId xmlns:a16="http://schemas.microsoft.com/office/drawing/2014/main" id="{FDB5932F-B269-2248-99C5-69B1EF45EEF3}"/>
              </a:ext>
            </a:extLst>
          </p:cNvPr>
          <p:cNvSpPr/>
          <p:nvPr/>
        </p:nvSpPr>
        <p:spPr>
          <a:xfrm>
            <a:off x="1911308" y="3340131"/>
            <a:ext cx="9688319" cy="828000"/>
          </a:xfrm>
          <a:prstGeom prst="roundRect">
            <a:avLst>
              <a:gd name="adj" fmla="val 0"/>
            </a:avLst>
          </a:prstGeom>
          <a:solidFill>
            <a:srgbClr val="CCE5FF">
              <a:alpha val="301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8E6A547B-3419-ED4D-85FA-055AF0566D92}"/>
              </a:ext>
            </a:extLst>
          </p:cNvPr>
          <p:cNvSpPr/>
          <p:nvPr/>
        </p:nvSpPr>
        <p:spPr>
          <a:xfrm>
            <a:off x="1915254" y="2292230"/>
            <a:ext cx="9688319" cy="828000"/>
          </a:xfrm>
          <a:prstGeom prst="roundRect">
            <a:avLst>
              <a:gd name="adj" fmla="val 0"/>
            </a:avLst>
          </a:prstGeom>
          <a:solidFill>
            <a:srgbClr val="CCE5FF">
              <a:alpha val="301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Microsoft YaHei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07A94655-1401-EE47-81F0-A4CCC4AA07BC}"/>
              </a:ext>
            </a:extLst>
          </p:cNvPr>
          <p:cNvSpPr/>
          <p:nvPr/>
        </p:nvSpPr>
        <p:spPr>
          <a:xfrm>
            <a:off x="1615005" y="5432660"/>
            <a:ext cx="9989908" cy="828000"/>
          </a:xfrm>
          <a:prstGeom prst="roundRect">
            <a:avLst>
              <a:gd name="adj" fmla="val 0"/>
            </a:avLst>
          </a:prstGeom>
          <a:solidFill>
            <a:srgbClr val="CCE5FF">
              <a:alpha val="301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8" name="任意多边形: 形状 12">
            <a:extLst>
              <a:ext uri="{FF2B5EF4-FFF2-40B4-BE49-F238E27FC236}">
                <a16:creationId xmlns:a16="http://schemas.microsoft.com/office/drawing/2014/main" id="{B8E34D5A-5192-BD49-B350-84744B28561F}"/>
              </a:ext>
            </a:extLst>
          </p:cNvPr>
          <p:cNvSpPr/>
          <p:nvPr/>
        </p:nvSpPr>
        <p:spPr>
          <a:xfrm>
            <a:off x="615063" y="5418157"/>
            <a:ext cx="1907424" cy="828000"/>
          </a:xfrm>
          <a:prstGeom prst="rect">
            <a:avLst/>
          </a:prstGeom>
          <a:gradFill flip="none" rotWithShape="1">
            <a:gsLst>
              <a:gs pos="0">
                <a:srgbClr val="0E3C84"/>
              </a:gs>
              <a:gs pos="69000">
                <a:srgbClr val="0E3C84">
                  <a:alpha val="70000"/>
                </a:srgbClr>
              </a:gs>
              <a:gs pos="100000">
                <a:schemeClr val="tx2">
                  <a:tint val="23500"/>
                  <a:satMod val="160000"/>
                  <a:lumMod val="0"/>
                  <a:lumOff val="100000"/>
                </a:schemeClr>
              </a:gs>
            </a:gsLst>
            <a:lin ang="2400000" scaled="0"/>
            <a:tileRect/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9" name="矩形: 圆角 7">
            <a:extLst>
              <a:ext uri="{FF2B5EF4-FFF2-40B4-BE49-F238E27FC236}">
                <a16:creationId xmlns:a16="http://schemas.microsoft.com/office/drawing/2014/main" id="{B9DAA42B-06B8-C14C-9857-92B349590899}"/>
              </a:ext>
            </a:extLst>
          </p:cNvPr>
          <p:cNvSpPr/>
          <p:nvPr/>
        </p:nvSpPr>
        <p:spPr>
          <a:xfrm>
            <a:off x="1523173" y="4373230"/>
            <a:ext cx="10081740" cy="828000"/>
          </a:xfrm>
          <a:prstGeom prst="roundRect">
            <a:avLst>
              <a:gd name="adj" fmla="val 0"/>
            </a:avLst>
          </a:prstGeom>
          <a:solidFill>
            <a:srgbClr val="CCE5FF">
              <a:alpha val="3013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10" name="任意多边形: 形状 12">
            <a:extLst>
              <a:ext uri="{FF2B5EF4-FFF2-40B4-BE49-F238E27FC236}">
                <a16:creationId xmlns:a16="http://schemas.microsoft.com/office/drawing/2014/main" id="{E8B985F6-FFAD-6042-8271-BC53890BFA94}"/>
              </a:ext>
            </a:extLst>
          </p:cNvPr>
          <p:cNvSpPr/>
          <p:nvPr/>
        </p:nvSpPr>
        <p:spPr>
          <a:xfrm>
            <a:off x="622152" y="4388170"/>
            <a:ext cx="1907424" cy="828000"/>
          </a:xfrm>
          <a:prstGeom prst="rect">
            <a:avLst/>
          </a:prstGeom>
          <a:gradFill flip="none" rotWithShape="1">
            <a:gsLst>
              <a:gs pos="0">
                <a:srgbClr val="0E3C84"/>
              </a:gs>
              <a:gs pos="69000">
                <a:srgbClr val="0E3C84">
                  <a:alpha val="70000"/>
                </a:srgbClr>
              </a:gs>
              <a:gs pos="100000">
                <a:schemeClr val="tx2">
                  <a:tint val="23500"/>
                  <a:satMod val="160000"/>
                  <a:lumMod val="0"/>
                  <a:lumOff val="100000"/>
                </a:schemeClr>
              </a:gs>
            </a:gsLst>
            <a:lin ang="2400000" scaled="0"/>
            <a:tileRect/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Arial" panose="020B0604020202090204" pitchFamily="34" charset="0"/>
            </a:endParaRPr>
          </a:p>
        </p:txBody>
      </p:sp>
      <p:sp>
        <p:nvSpPr>
          <p:cNvPr id="11" name="深度学习框架">
            <a:extLst>
              <a:ext uri="{FF2B5EF4-FFF2-40B4-BE49-F238E27FC236}">
                <a16:creationId xmlns:a16="http://schemas.microsoft.com/office/drawing/2014/main" id="{D61ABFC3-35F3-6542-8CB8-9F0EF4807C05}"/>
              </a:ext>
            </a:extLst>
          </p:cNvPr>
          <p:cNvSpPr txBox="1"/>
          <p:nvPr/>
        </p:nvSpPr>
        <p:spPr>
          <a:xfrm>
            <a:off x="684267" y="4336984"/>
            <a:ext cx="1934864" cy="1159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>
              <a:defRPr sz="3900">
                <a:solidFill>
                  <a:srgbClr val="568AE1"/>
                </a:solidFill>
                <a:latin typeface="HONOR Sans CN DemiBold"/>
                <a:ea typeface="HONOR Sans CN DemiBold"/>
                <a:cs typeface="HONOR Sans CN DemiBold"/>
                <a:sym typeface="HONOR Sans CN DemiBold"/>
              </a:defRPr>
            </a:lvl1pPr>
          </a:lstStyle>
          <a:p>
            <a:r>
              <a:rPr lang="en-US" altLang="zh-CN" sz="1800" b="1" kern="0" spc="88" dirty="0">
                <a:solidFill>
                  <a:schemeClr val="bg1"/>
                </a:solidFill>
                <a:latin typeface="Microsoft YaHei" panose="020B0503020204020204" pitchFamily="34" charset="-122"/>
                <a:ea typeface="微软雅黑" panose="020B0503020204020204" pitchFamily="34" charset="-122"/>
                <a:cs typeface="鸿蒙黑体 SemiBold" panose="00000700000000000000" charset="-122"/>
                <a:sym typeface="鸿蒙黑体" panose="00000500000000000000" charset="-122"/>
              </a:rPr>
              <a:t>Optimized for quantized models</a:t>
            </a:r>
          </a:p>
          <a:p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智能算力">
            <a:extLst>
              <a:ext uri="{FF2B5EF4-FFF2-40B4-BE49-F238E27FC236}">
                <a16:creationId xmlns:a16="http://schemas.microsoft.com/office/drawing/2014/main" id="{55EF9E12-37E0-E84B-9D22-7A17D8DE8432}"/>
              </a:ext>
            </a:extLst>
          </p:cNvPr>
          <p:cNvSpPr txBox="1"/>
          <p:nvPr/>
        </p:nvSpPr>
        <p:spPr>
          <a:xfrm>
            <a:off x="659063" y="5403426"/>
            <a:ext cx="1796710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>
              <a:defRPr sz="3800">
                <a:solidFill>
                  <a:srgbClr val="568AE1"/>
                </a:solidFill>
                <a:latin typeface="HONOR Sans CN DemiBold"/>
                <a:ea typeface="HONOR Sans CN DemiBold"/>
                <a:cs typeface="HONOR Sans CN DemiBold"/>
                <a:sym typeface="HONOR Sans CN DemiBold"/>
              </a:defRPr>
            </a:lvl1pPr>
          </a:lstStyle>
          <a:p>
            <a:pPr defTabSz="900430" hangingPunct="0">
              <a:defRPr/>
            </a:pPr>
            <a:r>
              <a:rPr lang="en-US" altLang="zh-CN" sz="1800" b="1" kern="0" spc="88" dirty="0">
                <a:solidFill>
                  <a:schemeClr val="bg1"/>
                </a:solidFill>
                <a:latin typeface="Microsoft YaHei" panose="020B0503020204020204" pitchFamily="34" charset="-122"/>
                <a:ea typeface="微软雅黑" panose="020B0503020204020204" pitchFamily="34" charset="-122"/>
                <a:sym typeface="+mn-ea"/>
              </a:rPr>
              <a:t>LLM serving on diverse </a:t>
            </a:r>
            <a:r>
              <a:rPr lang="en-US" altLang="zh-CN" sz="1800" b="1" kern="0" spc="88" dirty="0" err="1">
                <a:solidFill>
                  <a:schemeClr val="bg1"/>
                </a:solidFill>
                <a:latin typeface="Microsoft YaHei" panose="020B0503020204020204" pitchFamily="34" charset="-122"/>
                <a:ea typeface="微软雅黑" panose="020B0503020204020204" pitchFamily="34" charset="-122"/>
                <a:sym typeface="+mn-ea"/>
              </a:rPr>
              <a:t>hardwares</a:t>
            </a:r>
            <a:endParaRPr lang="en-US" altLang="zh-CN" sz="1800" b="1" kern="0" spc="88" dirty="0">
              <a:solidFill>
                <a:schemeClr val="bg1"/>
              </a:solidFill>
              <a:latin typeface="Microsoft YaHei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383DAC12-DDA4-0040-BB86-BD1106AEB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221" y="5676414"/>
            <a:ext cx="1154387" cy="275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</p:pic>
      <p:pic>
        <p:nvPicPr>
          <p:cNvPr id="14" name="图像" descr="图像">
            <a:extLst>
              <a:ext uri="{FF2B5EF4-FFF2-40B4-BE49-F238E27FC236}">
                <a16:creationId xmlns:a16="http://schemas.microsoft.com/office/drawing/2014/main" id="{6E07D029-45CF-E74F-B5C3-74AFF3D18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883" y="5600894"/>
            <a:ext cx="981908" cy="437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</p:pic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2858749B-1749-6B4D-B3D8-63782FB61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576" y="5648751"/>
            <a:ext cx="1206023" cy="3797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46D72A50-23F0-2545-B475-887F5559A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0401" y="5611581"/>
            <a:ext cx="644339" cy="465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</p:pic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C0E8F407-31A6-E140-AE81-B20B0F326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3857" y="5736986"/>
            <a:ext cx="1045752" cy="293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</p:pic>
      <p:pic>
        <p:nvPicPr>
          <p:cNvPr id="18" name="图像" descr="图像">
            <a:extLst>
              <a:ext uri="{FF2B5EF4-FFF2-40B4-BE49-F238E27FC236}">
                <a16:creationId xmlns:a16="http://schemas.microsoft.com/office/drawing/2014/main" id="{BF1194DB-B183-4D42-9413-4FD7FF12B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2675" y="5676414"/>
            <a:ext cx="1104660" cy="3520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0161F1E-AE7A-084E-AACF-B3C50A06C3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67" y="4489847"/>
            <a:ext cx="588645" cy="5886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2777023-3B89-F347-A847-42903E2A3B1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7172" t="18936" r="8201" b="14309"/>
          <a:stretch>
            <a:fillRect/>
          </a:stretch>
        </p:blipFill>
        <p:spPr>
          <a:xfrm>
            <a:off x="8761429" y="4500000"/>
            <a:ext cx="767143" cy="538460"/>
          </a:xfrm>
          <a:prstGeom prst="rect">
            <a:avLst/>
          </a:prstGeom>
        </p:spPr>
      </p:pic>
      <p:pic>
        <p:nvPicPr>
          <p:cNvPr id="21" name="图像" descr="图像">
            <a:extLst>
              <a:ext uri="{FF2B5EF4-FFF2-40B4-BE49-F238E27FC236}">
                <a16:creationId xmlns:a16="http://schemas.microsoft.com/office/drawing/2014/main" id="{15BC431A-D7B4-4549-8E0D-2D618D9709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62144"/>
          <a:stretch>
            <a:fillRect/>
          </a:stretch>
        </p:blipFill>
        <p:spPr>
          <a:xfrm>
            <a:off x="4459818" y="4455481"/>
            <a:ext cx="706470" cy="6779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" name="Picture 14" descr="DeepSeek Logo">
            <a:extLst>
              <a:ext uri="{FF2B5EF4-FFF2-40B4-BE49-F238E27FC236}">
                <a16:creationId xmlns:a16="http://schemas.microsoft.com/office/drawing/2014/main" id="{74A67416-8E11-3742-8F12-99EFA8B85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11"/>
          <a:stretch>
            <a:fillRect/>
          </a:stretch>
        </p:blipFill>
        <p:spPr bwMode="auto">
          <a:xfrm>
            <a:off x="2979155" y="4500000"/>
            <a:ext cx="773530" cy="5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>
            <a:extLst>
              <a:ext uri="{FF2B5EF4-FFF2-40B4-BE49-F238E27FC236}">
                <a16:creationId xmlns:a16="http://schemas.microsoft.com/office/drawing/2014/main" id="{B8C1A29E-8A66-BF43-B380-F0694F26E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8" t="11450" r="20272" b="40960"/>
          <a:stretch>
            <a:fillRect/>
          </a:stretch>
        </p:blipFill>
        <p:spPr bwMode="auto">
          <a:xfrm>
            <a:off x="7249873" y="4318123"/>
            <a:ext cx="959736" cy="76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C7421EB-0EAE-DF43-B3BD-C9D590D9D6FD}"/>
              </a:ext>
            </a:extLst>
          </p:cNvPr>
          <p:cNvSpPr txBox="1"/>
          <p:nvPr/>
        </p:nvSpPr>
        <p:spPr>
          <a:xfrm>
            <a:off x="2840576" y="1570188"/>
            <a:ext cx="726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GB" altLang="zh-CN" sz="2000" b="1" dirty="0">
                <a:latin typeface="Microsoft YaHei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https://</a:t>
            </a:r>
            <a:r>
              <a:rPr kumimoji="1" lang="en-GB" altLang="zh-CN" sz="2000" b="1" dirty="0" err="1">
                <a:latin typeface="Microsoft YaHei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github.com</a:t>
            </a:r>
            <a:r>
              <a:rPr kumimoji="1" lang="en-GB" altLang="zh-CN" sz="2000" b="1" dirty="0">
                <a:latin typeface="Microsoft YaHei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</a:t>
            </a:r>
            <a:r>
              <a:rPr kumimoji="1" lang="en-GB" altLang="zh-CN" sz="2000" b="1" dirty="0" err="1">
                <a:latin typeface="Microsoft YaHei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thu-pacman</a:t>
            </a:r>
            <a:r>
              <a:rPr kumimoji="1" lang="en-GB" altLang="zh-CN" sz="2000" b="1" dirty="0">
                <a:latin typeface="Microsoft YaHei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/</a:t>
            </a:r>
            <a:r>
              <a:rPr kumimoji="1" lang="en-GB" altLang="zh-CN" sz="2000" b="1" dirty="0" err="1">
                <a:latin typeface="Microsoft YaHei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chitu</a:t>
            </a:r>
            <a:endParaRPr kumimoji="1" lang="en-GB" altLang="zh-CN" sz="2000" b="1" dirty="0">
              <a:latin typeface="Microsoft YaHei" panose="020B0503020204020204" pitchFamily="34" charset="-122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5" name="任意多边形: 形状 12">
            <a:extLst>
              <a:ext uri="{FF2B5EF4-FFF2-40B4-BE49-F238E27FC236}">
                <a16:creationId xmlns:a16="http://schemas.microsoft.com/office/drawing/2014/main" id="{9B059608-DC5E-4E44-9DDA-1833774D249B}"/>
              </a:ext>
            </a:extLst>
          </p:cNvPr>
          <p:cNvSpPr/>
          <p:nvPr/>
        </p:nvSpPr>
        <p:spPr>
          <a:xfrm>
            <a:off x="640011" y="2292230"/>
            <a:ext cx="1888225" cy="828000"/>
          </a:xfrm>
          <a:prstGeom prst="rect">
            <a:avLst/>
          </a:prstGeom>
          <a:gradFill flip="none" rotWithShape="1">
            <a:gsLst>
              <a:gs pos="0">
                <a:srgbClr val="0E3C84"/>
              </a:gs>
              <a:gs pos="69000">
                <a:srgbClr val="0E3C84">
                  <a:alpha val="70000"/>
                </a:srgbClr>
              </a:gs>
              <a:gs pos="100000">
                <a:schemeClr val="tx2">
                  <a:tint val="23500"/>
                  <a:satMod val="160000"/>
                  <a:lumMod val="0"/>
                  <a:lumOff val="100000"/>
                </a:schemeClr>
              </a:gs>
            </a:gsLst>
            <a:lin ang="2400000" scaled="0"/>
            <a:tileRect/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3C0CD5-005E-9C45-A327-D0E11729A766}"/>
              </a:ext>
            </a:extLst>
          </p:cNvPr>
          <p:cNvSpPr txBox="1"/>
          <p:nvPr/>
        </p:nvSpPr>
        <p:spPr>
          <a:xfrm>
            <a:off x="2864289" y="2340090"/>
            <a:ext cx="726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" altLang="zh-CN" b="1" dirty="0">
                <a:solidFill>
                  <a:srgbClr val="142F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Compilation Optimization</a:t>
            </a:r>
            <a:r>
              <a:rPr kumimoji="1" lang="zh-CN" altLang="en-US" b="1" dirty="0">
                <a:solidFill>
                  <a:srgbClr val="142F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kumimoji="1" lang="en-US" altLang="zh-CN" b="1" dirty="0">
                <a:solidFill>
                  <a:srgbClr val="142F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FP4/</a:t>
            </a:r>
            <a:r>
              <a:rPr kumimoji="1" lang="en" altLang="zh-CN" b="1" dirty="0">
                <a:solidFill>
                  <a:srgbClr val="142F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FP8 Inference Optimization</a:t>
            </a:r>
            <a:r>
              <a:rPr kumimoji="1" lang="zh-CN" altLang="en-US" b="1" dirty="0">
                <a:solidFill>
                  <a:srgbClr val="142F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kumimoji="1" lang="en" altLang="zh-CN" b="1" dirty="0">
                <a:solidFill>
                  <a:srgbClr val="142F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Parallelism Tuning</a:t>
            </a:r>
            <a:r>
              <a:rPr kumimoji="1" lang="en-US" altLang="zh-CN" b="1" dirty="0">
                <a:solidFill>
                  <a:srgbClr val="142F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, Mixed Precision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E01DFD-6DC8-CA47-ACB7-243108E097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093" y="2356572"/>
            <a:ext cx="2022640" cy="64633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Key</a:t>
            </a:r>
            <a:r>
              <a:rPr lang="zh-CN" altLang="en-US" b="1" dirty="0">
                <a:solidFill>
                  <a:prstClr val="white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en-US" altLang="zh-CN" b="1" dirty="0">
              <a:solidFill>
                <a:prstClr val="white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techniques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任意多边形: 形状 12">
            <a:extLst>
              <a:ext uri="{FF2B5EF4-FFF2-40B4-BE49-F238E27FC236}">
                <a16:creationId xmlns:a16="http://schemas.microsoft.com/office/drawing/2014/main" id="{3639D576-3DAF-EA49-A165-3ACF1E875772}"/>
              </a:ext>
            </a:extLst>
          </p:cNvPr>
          <p:cNvSpPr/>
          <p:nvPr/>
        </p:nvSpPr>
        <p:spPr>
          <a:xfrm>
            <a:off x="612426" y="3340131"/>
            <a:ext cx="1889984" cy="828000"/>
          </a:xfrm>
          <a:prstGeom prst="rect">
            <a:avLst/>
          </a:prstGeom>
          <a:gradFill flip="none" rotWithShape="1">
            <a:gsLst>
              <a:gs pos="0">
                <a:srgbClr val="0E3C84"/>
              </a:gs>
              <a:gs pos="69000">
                <a:srgbClr val="0E3C84">
                  <a:alpha val="70000"/>
                </a:srgbClr>
              </a:gs>
              <a:gs pos="100000">
                <a:schemeClr val="tx2">
                  <a:tint val="23500"/>
                  <a:satMod val="160000"/>
                  <a:lumMod val="0"/>
                  <a:lumOff val="100000"/>
                </a:schemeClr>
              </a:gs>
            </a:gsLst>
            <a:lin ang="2400000" scaled="0"/>
            <a:tileRect/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5B2222A-482D-7049-9E6E-33C8F712F7D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2152" y="3496781"/>
            <a:ext cx="2022640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 defTabSz="914400"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lang="en-US" altLang="zh-CN" sz="2000" b="1" dirty="0">
                <a:solidFill>
                  <a:prstClr val="white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Scalable</a:t>
            </a:r>
            <a:endParaRPr lang="zh-CN" altLang="en-US" sz="2000" b="1" dirty="0">
              <a:solidFill>
                <a:prstClr val="white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01C5F8-ED20-C84B-8D13-534564897D4F}"/>
              </a:ext>
            </a:extLst>
          </p:cNvPr>
          <p:cNvSpPr txBox="1"/>
          <p:nvPr/>
        </p:nvSpPr>
        <p:spPr>
          <a:xfrm>
            <a:off x="2864289" y="3419302"/>
            <a:ext cx="773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000" b="1">
                <a:solidFill>
                  <a:srgbClr val="142F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defRPr>
            </a:lvl1pPr>
          </a:lstStyle>
          <a:p>
            <a:r>
              <a:rPr lang="en" altLang="zh-CN" sz="1800" dirty="0"/>
              <a:t>CPU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GPU,</a:t>
            </a:r>
            <a:r>
              <a:rPr lang="zh-CN" altLang="en-US" sz="1800" dirty="0"/>
              <a:t> </a:t>
            </a:r>
            <a:r>
              <a:rPr lang="en-US" altLang="zh-CN" sz="1800" dirty="0"/>
              <a:t>CPU+GPU</a:t>
            </a:r>
          </a:p>
          <a:p>
            <a:r>
              <a:rPr lang="en" altLang="zh-CN" sz="1800" dirty="0"/>
              <a:t>Single-GPU deployment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" altLang="zh-CN" sz="1800" dirty="0"/>
              <a:t>Large-scale cluster deployment</a:t>
            </a:r>
            <a:endParaRPr lang="en-US" altLang="zh-CN" sz="1800" dirty="0">
              <a:sym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B7AEA33-BD2E-8545-8CDB-BF0A6A17038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26" y="1412831"/>
            <a:ext cx="1843347" cy="6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41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324E1-4E36-B149-9528-0B346979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 err="1"/>
              <a:t>Chitu</a:t>
            </a:r>
            <a:r>
              <a:rPr kumimoji="1" lang="en" altLang="zh-CN" dirty="0"/>
              <a:t> Results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赤兔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EDBAA3-77DD-EA40-B788-20B19EDF1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1697181E-99FF-A048-A728-968DBA5B3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96" y="1917613"/>
            <a:ext cx="5128918" cy="3846688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3D5DCF75-BA48-3546-86E8-6942E5BC3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491" y="183044"/>
            <a:ext cx="1315743" cy="1315743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4C2DB2F1-7C69-DB4B-836C-F3F59A1113F5}"/>
              </a:ext>
            </a:extLst>
          </p:cNvPr>
          <p:cNvSpPr txBox="1"/>
          <p:nvPr/>
        </p:nvSpPr>
        <p:spPr>
          <a:xfrm>
            <a:off x="7349912" y="5830276"/>
            <a:ext cx="358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 err="1"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Chitu</a:t>
            </a:r>
            <a:r>
              <a:rPr lang="en-US" altLang="zh-CN" sz="2400" b="1" dirty="0"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 on Ascend</a:t>
            </a:r>
          </a:p>
        </p:txBody>
      </p:sp>
      <p:graphicFrame>
        <p:nvGraphicFramePr>
          <p:cNvPr id="95" name="表格 94">
            <a:extLst>
              <a:ext uri="{FF2B5EF4-FFF2-40B4-BE49-F238E27FC236}">
                <a16:creationId xmlns:a16="http://schemas.microsoft.com/office/drawing/2014/main" id="{C612C700-28CF-4444-9809-8DF1DE6A276B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0495286"/>
              </p:ext>
            </p:extLst>
          </p:nvPr>
        </p:nvGraphicFramePr>
        <p:xfrm>
          <a:off x="6325452" y="1917613"/>
          <a:ext cx="5170782" cy="37155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9257">
                <a:tc>
                  <a:txBody>
                    <a:bodyPr/>
                    <a:lstStyle/>
                    <a:p>
                      <a:pPr marL="0" marR="0" lvl="0" indent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  <a:sym typeface="HarmonyHeiTi"/>
                        </a:rPr>
                        <a:t>DeepSeek-R1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E3C84"/>
                        </a:gs>
                        <a:gs pos="80000">
                          <a:srgbClr val="0E3C84">
                            <a:alpha val="70000"/>
                          </a:srgbClr>
                        </a:gs>
                        <a:gs pos="100000">
                          <a:schemeClr val="tx2">
                            <a:tint val="23500"/>
                            <a:satMod val="160000"/>
                            <a:lumMod val="0"/>
                            <a:lumOff val="10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  <a:sym typeface="HarmonyHeiTi"/>
                        </a:rPr>
                        <a:t>vLLM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E3C84"/>
                        </a:gs>
                        <a:gs pos="80000">
                          <a:srgbClr val="0E3C84">
                            <a:alpha val="70000"/>
                          </a:srgbClr>
                        </a:gs>
                        <a:gs pos="100000">
                          <a:schemeClr val="tx2">
                            <a:tint val="23500"/>
                            <a:satMod val="160000"/>
                            <a:lumMod val="0"/>
                            <a:lumOff val="10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67735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cap="none" spc="25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Calibri" panose="020F0502020204030204" pitchFamily="34" charset="0"/>
                          <a:sym typeface="HarmonyHeiTi"/>
                        </a:rPr>
                        <a:t>Chitu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E3C84"/>
                        </a:gs>
                        <a:gs pos="80000">
                          <a:srgbClr val="0E3C84">
                            <a:alpha val="70000"/>
                          </a:srgbClr>
                        </a:gs>
                        <a:gs pos="100000">
                          <a:schemeClr val="tx2">
                            <a:tint val="23500"/>
                            <a:satMod val="160000"/>
                            <a:lumMod val="0"/>
                            <a:lumOff val="10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257">
                <a:tc>
                  <a:txBody>
                    <a:bodyPr/>
                    <a:lstStyle/>
                    <a:p>
                      <a:pPr marL="0" marR="0" indent="0" algn="ctr" defTabSz="49911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Size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671B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671B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257">
                <a:tc>
                  <a:txBody>
                    <a:bodyPr/>
                    <a:lstStyle/>
                    <a:p>
                      <a:pPr marL="0" marR="0" indent="0" algn="ctr" defTabSz="49911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Data 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BF16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FP4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257">
                <a:tc>
                  <a:txBody>
                    <a:bodyPr/>
                    <a:lstStyle/>
                    <a:p>
                      <a:pPr marL="0" marR="0" indent="0" algn="ctr" defTabSz="49911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Hardware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32*910B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8*910B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257">
                <a:tc>
                  <a:txBody>
                    <a:bodyPr/>
                    <a:lstStyle/>
                    <a:p>
                      <a:pPr marL="0" marR="0" indent="0" algn="ctr" defTabSz="49911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MMLU Score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89.8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Source Han Sans CN Regular" panose="020B0800000000000000" charset="-122"/>
                        </a:rPr>
                        <a:t>88.0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257">
                <a:tc>
                  <a:txBody>
                    <a:bodyPr/>
                    <a:lstStyle/>
                    <a:p>
                      <a:pPr marL="0" marR="0" indent="0" algn="ctr" defTabSz="49911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Speedup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42F7B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armonyHeiTi" panose="00000800000000000000" charset="-122"/>
                        </a:rPr>
                        <a:t>1.00x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algn="ctr" defTabSz="49911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Source Han Sans CN Regular" panose="020B0800000000000000" charset="-122"/>
                        </a:rPr>
                        <a:t>3.26x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524372"/>
                  </a:ext>
                </a:extLst>
              </a:tr>
            </a:tbl>
          </a:graphicData>
        </a:graphic>
      </p:graphicFrame>
      <p:sp>
        <p:nvSpPr>
          <p:cNvPr id="96" name="文本框 95">
            <a:extLst>
              <a:ext uri="{FF2B5EF4-FFF2-40B4-BE49-F238E27FC236}">
                <a16:creationId xmlns:a16="http://schemas.microsoft.com/office/drawing/2014/main" id="{B4232232-925A-9C4C-96A3-2CF3650BDF2C}"/>
              </a:ext>
            </a:extLst>
          </p:cNvPr>
          <p:cNvSpPr txBox="1"/>
          <p:nvPr/>
        </p:nvSpPr>
        <p:spPr>
          <a:xfrm>
            <a:off x="1624527" y="5830275"/>
            <a:ext cx="358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 err="1"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Chitu</a:t>
            </a:r>
            <a:r>
              <a:rPr lang="en-US" altLang="zh-CN" sz="2400" b="1" dirty="0"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 on A100</a:t>
            </a:r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72825C02-52AF-6F41-B816-091894214D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13" y="513888"/>
            <a:ext cx="1843347" cy="6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1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283DE-6094-2736-48F4-C235E160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 Compilers Bridge Models and Hardware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3BFDA-2772-AD27-7819-722E2BC7F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250067"/>
            <a:ext cx="11781401" cy="5057601"/>
          </a:xfrm>
        </p:spPr>
        <p:txBody>
          <a:bodyPr/>
          <a:lstStyle/>
          <a:p>
            <a:r>
              <a:rPr kumimoji="1" lang="en-US" altLang="zh-CN" b="1" dirty="0"/>
              <a:t>From high-level model into hardware-friendly binaries</a:t>
            </a:r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52F53-1557-5198-FE61-7C142F794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ACF559E-90B6-2FD8-89DA-92F5E1FE1784}"/>
              </a:ext>
            </a:extLst>
          </p:cNvPr>
          <p:cNvGrpSpPr/>
          <p:nvPr/>
        </p:nvGrpSpPr>
        <p:grpSpPr>
          <a:xfrm>
            <a:off x="1519772" y="5483963"/>
            <a:ext cx="1753429" cy="1209816"/>
            <a:chOff x="2505792" y="4663147"/>
            <a:chExt cx="1753429" cy="120981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107BD1-F439-AACC-5966-8B7004D2C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4223" y="4663147"/>
              <a:ext cx="1636565" cy="887628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8E3291E-3B7B-921A-E992-90E449DAC6F9}"/>
                </a:ext>
              </a:extLst>
            </p:cNvPr>
            <p:cNvSpPr txBox="1"/>
            <p:nvPr/>
          </p:nvSpPr>
          <p:spPr>
            <a:xfrm>
              <a:off x="2505792" y="5503631"/>
              <a:ext cx="1753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NVIDIA GB200</a:t>
              </a:r>
              <a:endParaRPr kumimoji="1" lang="zh-CN" altLang="en-US" b="1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9C923B-FD4E-0BC9-44FB-80CFDCB9AC29}"/>
              </a:ext>
            </a:extLst>
          </p:cNvPr>
          <p:cNvGrpSpPr/>
          <p:nvPr/>
        </p:nvGrpSpPr>
        <p:grpSpPr>
          <a:xfrm>
            <a:off x="3331632" y="5461914"/>
            <a:ext cx="1569660" cy="1231865"/>
            <a:chOff x="3094770" y="4702882"/>
            <a:chExt cx="1569660" cy="12318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075850B-10FF-B1E7-1720-3EEE311BD0D0}"/>
                </a:ext>
              </a:extLst>
            </p:cNvPr>
            <p:cNvSpPr txBox="1"/>
            <p:nvPr/>
          </p:nvSpPr>
          <p:spPr>
            <a:xfrm>
              <a:off x="3094770" y="556541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AMD MI350X</a:t>
              </a:r>
              <a:endParaRPr kumimoji="1" lang="zh-CN" altLang="en-US" b="1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43C0BAB-6A15-1B9B-7BF0-22E9B5FE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9570" y="4702882"/>
              <a:ext cx="1463079" cy="901699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BCE6E88-12BB-DCFB-D636-7BAEF9736583}"/>
              </a:ext>
            </a:extLst>
          </p:cNvPr>
          <p:cNvGrpSpPr/>
          <p:nvPr/>
        </p:nvGrpSpPr>
        <p:grpSpPr>
          <a:xfrm>
            <a:off x="4901292" y="5380481"/>
            <a:ext cx="1467068" cy="1313298"/>
            <a:chOff x="4664430" y="4621449"/>
            <a:chExt cx="1467068" cy="131329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1A668F1-343C-FE9E-A06E-ED31F3818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039" y="4621449"/>
              <a:ext cx="1171312" cy="9911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5726945-6137-469C-22F0-981693C18FA7}"/>
                </a:ext>
              </a:extLst>
            </p:cNvPr>
            <p:cNvSpPr txBox="1"/>
            <p:nvPr/>
          </p:nvSpPr>
          <p:spPr>
            <a:xfrm>
              <a:off x="4664430" y="556541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Ascend 910</a:t>
              </a:r>
              <a:endParaRPr kumimoji="1" lang="zh-CN" altLang="en-US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D865B81-3F1B-8E25-3915-33DA9B03AF64}"/>
              </a:ext>
            </a:extLst>
          </p:cNvPr>
          <p:cNvGrpSpPr/>
          <p:nvPr/>
        </p:nvGrpSpPr>
        <p:grpSpPr>
          <a:xfrm>
            <a:off x="6348643" y="5238301"/>
            <a:ext cx="1287532" cy="1435177"/>
            <a:chOff x="6111781" y="4479269"/>
            <a:chExt cx="1287532" cy="1435177"/>
          </a:xfrm>
        </p:grpSpPr>
        <p:pic>
          <p:nvPicPr>
            <p:cNvPr id="15" name="Picture 6" descr="Intel Launches 4th Gen Xeon Scalable Processors, Max Series CPUs and GPUs">
              <a:extLst>
                <a:ext uri="{FF2B5EF4-FFF2-40B4-BE49-F238E27FC236}">
                  <a16:creationId xmlns:a16="http://schemas.microsoft.com/office/drawing/2014/main" id="{AA9ACC17-8405-2988-9A20-81B51276A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077" y="4479269"/>
              <a:ext cx="1052555" cy="1125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B5DE0A-934A-357D-E2E4-B0A095D76491}"/>
                </a:ext>
              </a:extLst>
            </p:cNvPr>
            <p:cNvSpPr txBox="1"/>
            <p:nvPr/>
          </p:nvSpPr>
          <p:spPr>
            <a:xfrm>
              <a:off x="6111781" y="5545114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Intel Xeon</a:t>
              </a:r>
              <a:endParaRPr kumimoji="1" lang="zh-CN" altLang="en-US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1B9295-7EE4-3562-418D-70F874EB1A1D}"/>
              </a:ext>
            </a:extLst>
          </p:cNvPr>
          <p:cNvGrpSpPr/>
          <p:nvPr/>
        </p:nvGrpSpPr>
        <p:grpSpPr>
          <a:xfrm>
            <a:off x="7558073" y="5433852"/>
            <a:ext cx="1505540" cy="1239626"/>
            <a:chOff x="7377202" y="4660794"/>
            <a:chExt cx="1505540" cy="123962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4226919-AA35-6FA5-2C77-D7A3F61F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9931" y="4660794"/>
              <a:ext cx="788406" cy="890074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3CD3535-F6C2-A7E7-8247-52DC9B7918CA}"/>
                </a:ext>
              </a:extLst>
            </p:cNvPr>
            <p:cNvSpPr txBox="1"/>
            <p:nvPr/>
          </p:nvSpPr>
          <p:spPr>
            <a:xfrm>
              <a:off x="7377202" y="5531088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 err="1"/>
                <a:t>SambaNova</a:t>
              </a:r>
              <a:endParaRPr kumimoji="1" lang="zh-CN" altLang="en-US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72D8C4E-61E0-DDE2-2208-5769D6202F4D}"/>
              </a:ext>
            </a:extLst>
          </p:cNvPr>
          <p:cNvGrpSpPr/>
          <p:nvPr/>
        </p:nvGrpSpPr>
        <p:grpSpPr>
          <a:xfrm>
            <a:off x="1961352" y="2368762"/>
            <a:ext cx="2215460" cy="987182"/>
            <a:chOff x="415182" y="2076217"/>
            <a:chExt cx="3027025" cy="134880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5C7ED1B-BCC9-7823-A37D-D377C73FA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5182" y="2076217"/>
              <a:ext cx="3027025" cy="827904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A40C526-1693-D7AA-7F4A-4F2AD87E15FD}"/>
                </a:ext>
              </a:extLst>
            </p:cNvPr>
            <p:cNvSpPr txBox="1"/>
            <p:nvPr/>
          </p:nvSpPr>
          <p:spPr>
            <a:xfrm>
              <a:off x="983592" y="3055691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Convolution</a:t>
              </a:r>
              <a:endParaRPr kumimoji="1" lang="zh-CN" altLang="en-US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635D5EA-FF43-434E-F182-6B3FC506B2DD}"/>
              </a:ext>
            </a:extLst>
          </p:cNvPr>
          <p:cNvGrpSpPr/>
          <p:nvPr/>
        </p:nvGrpSpPr>
        <p:grpSpPr>
          <a:xfrm>
            <a:off x="4267687" y="2011462"/>
            <a:ext cx="1176800" cy="1729977"/>
            <a:chOff x="3652520" y="1467361"/>
            <a:chExt cx="1607885" cy="236370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15009C0-7B6F-20C6-1F56-B1BC8E26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2520" y="1467361"/>
              <a:ext cx="1586093" cy="199437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98A064F-921C-78C7-57FF-5E1467B5953B}"/>
                </a:ext>
              </a:extLst>
            </p:cNvPr>
            <p:cNvSpPr txBox="1"/>
            <p:nvPr/>
          </p:nvSpPr>
          <p:spPr>
            <a:xfrm>
              <a:off x="3729152" y="3461731"/>
              <a:ext cx="1531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Transformer</a:t>
              </a:r>
              <a:endParaRPr kumimoji="1" lang="zh-CN" altLang="en-US" b="1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1A1BC8A-5121-F695-FA7C-FD2B4BF80750}"/>
              </a:ext>
            </a:extLst>
          </p:cNvPr>
          <p:cNvGrpSpPr/>
          <p:nvPr/>
        </p:nvGrpSpPr>
        <p:grpSpPr>
          <a:xfrm>
            <a:off x="5990648" y="1998101"/>
            <a:ext cx="1905463" cy="1622113"/>
            <a:chOff x="5979353" y="1449027"/>
            <a:chExt cx="2603470" cy="2216324"/>
          </a:xfrm>
        </p:grpSpPr>
        <p:pic>
          <p:nvPicPr>
            <p:cNvPr id="27" name="Picture 2" descr="A Visual Guide to Mixture of Experts (MoE)">
              <a:extLst>
                <a:ext uri="{FF2B5EF4-FFF2-40B4-BE49-F238E27FC236}">
                  <a16:creationId xmlns:a16="http://schemas.microsoft.com/office/drawing/2014/main" id="{A7140547-F34B-067A-757E-3CA4E0E74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353" y="1449027"/>
              <a:ext cx="2482867" cy="177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BCA5CD7-8BEC-685C-6207-631053493136}"/>
                </a:ext>
              </a:extLst>
            </p:cNvPr>
            <p:cNvSpPr txBox="1"/>
            <p:nvPr/>
          </p:nvSpPr>
          <p:spPr>
            <a:xfrm>
              <a:off x="6243721" y="3296019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Mixtures of Exports</a:t>
              </a:r>
              <a:endParaRPr kumimoji="1" lang="zh-CN" altLang="en-US" b="1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08CDD9-DEC4-88E2-C9B6-3712EC55801E}"/>
              </a:ext>
            </a:extLst>
          </p:cNvPr>
          <p:cNvGrpSpPr/>
          <p:nvPr/>
        </p:nvGrpSpPr>
        <p:grpSpPr>
          <a:xfrm>
            <a:off x="8476707" y="1899961"/>
            <a:ext cx="1817194" cy="1725767"/>
            <a:chOff x="9096707" y="1288448"/>
            <a:chExt cx="2482867" cy="235794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AF4276F-0389-9355-3924-824EAB9C7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96707" y="1288448"/>
              <a:ext cx="2482867" cy="191825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A104080-6DB5-56E1-89F8-4D55693D3641}"/>
                </a:ext>
              </a:extLst>
            </p:cNvPr>
            <p:cNvSpPr txBox="1"/>
            <p:nvPr/>
          </p:nvSpPr>
          <p:spPr>
            <a:xfrm>
              <a:off x="9444273" y="3277065"/>
              <a:ext cx="1945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Linear Attention</a:t>
              </a:r>
              <a:endParaRPr kumimoji="1" lang="zh-CN" altLang="en-US" b="1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917CC16-FABC-E2E7-9A8D-F1B70DADB926}"/>
              </a:ext>
            </a:extLst>
          </p:cNvPr>
          <p:cNvGrpSpPr/>
          <p:nvPr/>
        </p:nvGrpSpPr>
        <p:grpSpPr>
          <a:xfrm>
            <a:off x="9025119" y="5410487"/>
            <a:ext cx="1980029" cy="1251956"/>
            <a:chOff x="8788257" y="4651455"/>
            <a:chExt cx="1980029" cy="1251956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EBC4094-A2D8-8EC3-4F50-CB99B845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28059" y="4651455"/>
              <a:ext cx="941239" cy="931097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F54A3B9-B31D-B745-4519-24A914DC93ED}"/>
                </a:ext>
              </a:extLst>
            </p:cNvPr>
            <p:cNvSpPr txBox="1"/>
            <p:nvPr/>
          </p:nvSpPr>
          <p:spPr>
            <a:xfrm>
              <a:off x="8788257" y="5534079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 err="1"/>
                <a:t>Cerebras</a:t>
              </a:r>
              <a:r>
                <a:rPr kumimoji="1" lang="en-US" altLang="zh-CN" b="1" dirty="0"/>
                <a:t> WSE-3</a:t>
              </a:r>
              <a:endParaRPr kumimoji="1" lang="zh-CN" altLang="en-US" b="1" dirty="0"/>
            </a:p>
          </p:txBody>
        </p:sp>
      </p:grpSp>
      <p:sp>
        <p:nvSpPr>
          <p:cNvPr id="35" name="下箭头 34">
            <a:extLst>
              <a:ext uri="{FF2B5EF4-FFF2-40B4-BE49-F238E27FC236}">
                <a16:creationId xmlns:a16="http://schemas.microsoft.com/office/drawing/2014/main" id="{5CCBB280-2B11-1890-DAA8-BFDC6B1C9ED1}"/>
              </a:ext>
            </a:extLst>
          </p:cNvPr>
          <p:cNvSpPr/>
          <p:nvPr/>
        </p:nvSpPr>
        <p:spPr>
          <a:xfrm>
            <a:off x="5231903" y="4010709"/>
            <a:ext cx="1467068" cy="1302043"/>
          </a:xfrm>
          <a:prstGeom prst="downArrow">
            <a:avLst>
              <a:gd name="adj1" fmla="val 50000"/>
              <a:gd name="adj2" fmla="val 2058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89002B75-10B1-0B2E-22BC-510244A7648F}"/>
              </a:ext>
            </a:extLst>
          </p:cNvPr>
          <p:cNvSpPr/>
          <p:nvPr/>
        </p:nvSpPr>
        <p:spPr>
          <a:xfrm>
            <a:off x="1260389" y="4208002"/>
            <a:ext cx="9410096" cy="66024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solidFill>
                  <a:srgbClr val="C00000"/>
                </a:solidFill>
              </a:rPr>
              <a:t>AI Compiler</a:t>
            </a:r>
            <a:endParaRPr kumimoji="1" lang="zh-CN" alt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063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8">
            <a:extLst>
              <a:ext uri="{FF2B5EF4-FFF2-40B4-BE49-F238E27FC236}">
                <a16:creationId xmlns:a16="http://schemas.microsoft.com/office/drawing/2014/main" id="{B532489C-B921-4E04-A30E-FD9FC0CF13BE}"/>
              </a:ext>
            </a:extLst>
          </p:cNvPr>
          <p:cNvSpPr/>
          <p:nvPr/>
        </p:nvSpPr>
        <p:spPr>
          <a:xfrm>
            <a:off x="5531034" y="2322255"/>
            <a:ext cx="1" cy="1413229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 sz="1800" b="0"/>
            </a:pPr>
            <a:endParaRPr/>
          </a:p>
        </p:txBody>
      </p:sp>
      <p:grpSp>
        <p:nvGrpSpPr>
          <p:cNvPr id="5" name="组合 9">
            <a:extLst>
              <a:ext uri="{FF2B5EF4-FFF2-40B4-BE49-F238E27FC236}">
                <a16:creationId xmlns:a16="http://schemas.microsoft.com/office/drawing/2014/main" id="{F23B12B8-E11E-440C-B0FC-B4F089510B3D}"/>
              </a:ext>
            </a:extLst>
          </p:cNvPr>
          <p:cNvGrpSpPr/>
          <p:nvPr/>
        </p:nvGrpSpPr>
        <p:grpSpPr>
          <a:xfrm>
            <a:off x="5788922" y="2322258"/>
            <a:ext cx="4317839" cy="1413224"/>
            <a:chOff x="0" y="0"/>
            <a:chExt cx="4317837" cy="1413223"/>
          </a:xfrm>
        </p:grpSpPr>
        <p:pic>
          <p:nvPicPr>
            <p:cNvPr id="6" name="图片 10" descr="图片 10">
              <a:extLst>
                <a:ext uri="{FF2B5EF4-FFF2-40B4-BE49-F238E27FC236}">
                  <a16:creationId xmlns:a16="http://schemas.microsoft.com/office/drawing/2014/main" id="{96090363-409E-4BF7-ABDF-013A66A0A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0186" b="29242"/>
            <a:stretch>
              <a:fillRect/>
            </a:stretch>
          </p:blipFill>
          <p:spPr>
            <a:xfrm>
              <a:off x="0" y="0"/>
              <a:ext cx="1004677" cy="999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文本框 11">
              <a:extLst>
                <a:ext uri="{FF2B5EF4-FFF2-40B4-BE49-F238E27FC236}">
                  <a16:creationId xmlns:a16="http://schemas.microsoft.com/office/drawing/2014/main" id="{8C22A20D-E91C-48A3-878C-874CAE01C9E2}"/>
                </a:ext>
              </a:extLst>
            </p:cNvPr>
            <p:cNvSpPr txBox="1"/>
            <p:nvPr/>
          </p:nvSpPr>
          <p:spPr>
            <a:xfrm>
              <a:off x="1050396" y="168005"/>
              <a:ext cx="3022259" cy="94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800">
                  <a:latin typeface="Comic Sans MS"/>
                  <a:ea typeface="Comic Sans MS"/>
                  <a:cs typeface="Comic Sans MS"/>
                  <a:sym typeface="Comic Sans MS"/>
                </a:defRPr>
              </a:lvl1pPr>
            </a:lstStyle>
            <a:p>
              <a:r>
                <a:rPr dirty="0"/>
                <a:t>PACMAN</a:t>
              </a:r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F814247D-061C-4360-AA02-1DCF0D7D3313}"/>
                </a:ext>
              </a:extLst>
            </p:cNvPr>
            <p:cNvSpPr txBox="1"/>
            <p:nvPr/>
          </p:nvSpPr>
          <p:spPr>
            <a:xfrm>
              <a:off x="23532" y="920783"/>
              <a:ext cx="4294305" cy="492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600" i="1"/>
              </a:lvl1pPr>
            </a:lstStyle>
            <a:p>
              <a:r>
                <a:rPr dirty="0"/>
                <a:t>pacman.cs.tsinghua.edu.cn</a:t>
              </a:r>
            </a:p>
          </p:txBody>
        </p:sp>
      </p:grpSp>
      <p:sp>
        <p:nvSpPr>
          <p:cNvPr id="9" name="文本框 14">
            <a:extLst>
              <a:ext uri="{FF2B5EF4-FFF2-40B4-BE49-F238E27FC236}">
                <a16:creationId xmlns:a16="http://schemas.microsoft.com/office/drawing/2014/main" id="{2D63A6E4-7391-44E1-938E-E1E093F5F686}"/>
              </a:ext>
            </a:extLst>
          </p:cNvPr>
          <p:cNvSpPr txBox="1"/>
          <p:nvPr/>
        </p:nvSpPr>
        <p:spPr>
          <a:xfrm>
            <a:off x="2066844" y="2682711"/>
            <a:ext cx="367635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>
                <a:latin typeface="+mn-lt"/>
              </a:rPr>
              <a:t>Thank you!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4FA785-0443-413C-B669-CBCE14AAD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40</a:t>
            </a:fld>
            <a:endParaRPr lang="en-US" altLang="zh-CN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BDF5BFFA-D950-0345-945A-FE09A06A501C}"/>
              </a:ext>
            </a:extLst>
          </p:cNvPr>
          <p:cNvSpPr txBox="1">
            <a:spLocks/>
          </p:cNvSpPr>
          <p:nvPr/>
        </p:nvSpPr>
        <p:spPr>
          <a:xfrm>
            <a:off x="1587312" y="4081821"/>
            <a:ext cx="8403220" cy="157415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Jidong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Zhai</a:t>
            </a:r>
            <a:endParaRPr kumimoji="1"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kumimoji="1"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zhaijidong@Tsinghua.edu.cn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02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DD9AE9A9-1948-4A62-929F-E64B62491B57}"/>
              </a:ext>
            </a:extLst>
          </p:cNvPr>
          <p:cNvSpPr/>
          <p:nvPr/>
        </p:nvSpPr>
        <p:spPr bwMode="auto">
          <a:xfrm>
            <a:off x="5139457" y="4076178"/>
            <a:ext cx="4896612" cy="2270754"/>
          </a:xfrm>
          <a:prstGeom prst="rect">
            <a:avLst/>
          </a:prstGeom>
          <a:solidFill>
            <a:srgbClr val="FFC7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E04997-169B-4A93-999B-7B4F80249CED}"/>
              </a:ext>
            </a:extLst>
          </p:cNvPr>
          <p:cNvSpPr/>
          <p:nvPr/>
        </p:nvSpPr>
        <p:spPr bwMode="auto">
          <a:xfrm>
            <a:off x="5139457" y="1572228"/>
            <a:ext cx="4888326" cy="2270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047A71-BB08-BE46-9EAD-261AD73D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Typical AI Compiler Workflow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704335-C9AD-8A42-BEB4-4B286A1C2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11" y="1130457"/>
            <a:ext cx="10741377" cy="5057601"/>
          </a:xfrm>
        </p:spPr>
        <p:txBody>
          <a:bodyPr/>
          <a:lstStyle/>
          <a:p>
            <a:r>
              <a:rPr kumimoji="1" lang="en-US" altLang="zh-CN" b="1" dirty="0"/>
              <a:t>Compilation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process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deep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learning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programs</a:t>
            </a:r>
            <a:endParaRPr kumimoji="1" lang="zh-CN" altLang="en-US" dirty="0"/>
          </a:p>
        </p:txBody>
      </p:sp>
      <p:sp>
        <p:nvSpPr>
          <p:cNvPr id="5" name="TextBox 65">
            <a:extLst>
              <a:ext uri="{FF2B5EF4-FFF2-40B4-BE49-F238E27FC236}">
                <a16:creationId xmlns:a16="http://schemas.microsoft.com/office/drawing/2014/main" id="{ECFB8CB3-C5DA-674C-8AD9-8045491EA08F}"/>
              </a:ext>
            </a:extLst>
          </p:cNvPr>
          <p:cNvSpPr txBox="1"/>
          <p:nvPr/>
        </p:nvSpPr>
        <p:spPr>
          <a:xfrm>
            <a:off x="2203090" y="3358030"/>
            <a:ext cx="17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DL</a:t>
            </a:r>
            <a:r>
              <a:rPr lang="zh-CN" altLang="en-US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source</a:t>
            </a:r>
            <a:r>
              <a:rPr lang="zh-CN" altLang="en-US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code</a:t>
            </a:r>
            <a:endParaRPr lang="en-US" sz="1200" b="1" dirty="0">
              <a:solidFill>
                <a:srgbClr val="34303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5" name="右箭头 254">
            <a:extLst>
              <a:ext uri="{FF2B5EF4-FFF2-40B4-BE49-F238E27FC236}">
                <a16:creationId xmlns:a16="http://schemas.microsoft.com/office/drawing/2014/main" id="{B9CE6725-FCBA-864D-AEA4-AEF32D56DF31}"/>
              </a:ext>
            </a:extLst>
          </p:cNvPr>
          <p:cNvSpPr/>
          <p:nvPr/>
        </p:nvSpPr>
        <p:spPr bwMode="auto">
          <a:xfrm>
            <a:off x="4659935" y="2556192"/>
            <a:ext cx="535214" cy="3600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56" name="Picture 4" descr="https://cnet2.cbsistatic.com/img/OVbT4DMLmQfscn_TYy49Ts4uarA=/1600x900/2016/06/07/3c40abe8-ae00-40fa-a209-c462148c277c/nvidia-geforce-gtx-1080-main.png">
            <a:extLst>
              <a:ext uri="{FF2B5EF4-FFF2-40B4-BE49-F238E27FC236}">
                <a16:creationId xmlns:a16="http://schemas.microsoft.com/office/drawing/2014/main" id="{32D7CE23-386C-7D4E-87AF-CFBA883A0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954" y="4318187"/>
            <a:ext cx="1260000" cy="74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左箭头 256">
            <a:extLst>
              <a:ext uri="{FF2B5EF4-FFF2-40B4-BE49-F238E27FC236}">
                <a16:creationId xmlns:a16="http://schemas.microsoft.com/office/drawing/2014/main" id="{50C3D1A7-4C26-F844-B440-1B6D4296E0FA}"/>
              </a:ext>
            </a:extLst>
          </p:cNvPr>
          <p:cNvSpPr/>
          <p:nvPr/>
        </p:nvSpPr>
        <p:spPr bwMode="auto">
          <a:xfrm rot="16200000">
            <a:off x="6427783" y="3745691"/>
            <a:ext cx="361576" cy="413384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EFB037-46AE-0E45-A8FC-50B12BA99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61"/>
          <a:stretch/>
        </p:blipFill>
        <p:spPr>
          <a:xfrm>
            <a:off x="6499459" y="1780791"/>
            <a:ext cx="1384520" cy="183911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BF6903-D400-E44C-AE5E-81F5D80344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54" y="5134514"/>
            <a:ext cx="1260000" cy="79591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45BC80-585A-BF47-B14F-C8E0F63728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45" y="5157663"/>
            <a:ext cx="1182227" cy="795600"/>
          </a:xfrm>
          <a:prstGeom prst="rect">
            <a:avLst/>
          </a:prstGeom>
        </p:spPr>
      </p:pic>
      <p:sp>
        <p:nvSpPr>
          <p:cNvPr id="124" name="TextBox 65">
            <a:extLst>
              <a:ext uri="{FF2B5EF4-FFF2-40B4-BE49-F238E27FC236}">
                <a16:creationId xmlns:a16="http://schemas.microsoft.com/office/drawing/2014/main" id="{7F0AAFB2-BC3D-5342-BD36-A81AFB35F902}"/>
              </a:ext>
            </a:extLst>
          </p:cNvPr>
          <p:cNvSpPr txBox="1"/>
          <p:nvPr/>
        </p:nvSpPr>
        <p:spPr>
          <a:xfrm>
            <a:off x="2899351" y="443844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Chips</a:t>
            </a:r>
            <a:endParaRPr lang="en-US" sz="1200" b="1" dirty="0">
              <a:solidFill>
                <a:srgbClr val="34303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9A1D18-1B7A-3D4D-B0FA-E1197633ED18}"/>
              </a:ext>
            </a:extLst>
          </p:cNvPr>
          <p:cNvSpPr txBox="1"/>
          <p:nvPr/>
        </p:nvSpPr>
        <p:spPr>
          <a:xfrm>
            <a:off x="8163861" y="2016901"/>
            <a:ext cx="1872208" cy="154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Graph-level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optimization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on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these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graphs,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such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as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fusion,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fission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etc.</a:t>
            </a:r>
          </a:p>
        </p:txBody>
      </p:sp>
      <p:sp>
        <p:nvSpPr>
          <p:cNvPr id="23" name="右箭头 254">
            <a:extLst>
              <a:ext uri="{FF2B5EF4-FFF2-40B4-BE49-F238E27FC236}">
                <a16:creationId xmlns:a16="http://schemas.microsoft.com/office/drawing/2014/main" id="{7C34E485-03A0-4481-9664-CD5FE8F4C50E}"/>
              </a:ext>
            </a:extLst>
          </p:cNvPr>
          <p:cNvSpPr/>
          <p:nvPr/>
        </p:nvSpPr>
        <p:spPr bwMode="auto">
          <a:xfrm flipH="1">
            <a:off x="4643619" y="4978761"/>
            <a:ext cx="536400" cy="3600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4" name="TextBox 65">
            <a:extLst>
              <a:ext uri="{FF2B5EF4-FFF2-40B4-BE49-F238E27FC236}">
                <a16:creationId xmlns:a16="http://schemas.microsoft.com/office/drawing/2014/main" id="{BEECB69C-1ADF-4AA2-800B-D1CD1AFD7AE8}"/>
              </a:ext>
            </a:extLst>
          </p:cNvPr>
          <p:cNvSpPr txBox="1"/>
          <p:nvPr/>
        </p:nvSpPr>
        <p:spPr>
          <a:xfrm>
            <a:off x="5351021" y="2873091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Computation</a:t>
            </a:r>
            <a:r>
              <a:rPr lang="zh-CN" altLang="en-US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sz="1600" b="1" dirty="0">
              <a:solidFill>
                <a:srgbClr val="34303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zh-CN" sz="16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graphs</a:t>
            </a:r>
            <a:endParaRPr lang="en-US" sz="1200" b="1" dirty="0">
              <a:solidFill>
                <a:srgbClr val="34303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AutoShape 2" descr="Logo">
            <a:extLst>
              <a:ext uri="{FF2B5EF4-FFF2-40B4-BE49-F238E27FC236}">
                <a16:creationId xmlns:a16="http://schemas.microsoft.com/office/drawing/2014/main" id="{B194C57E-6D6C-475B-882C-6F37E80B9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6356" y="44503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>
              <a:solidFill>
                <a:srgbClr val="FFFF00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D649385-02CF-4BD5-AEA7-69E6ACB9C99A}"/>
              </a:ext>
            </a:extLst>
          </p:cNvPr>
          <p:cNvSpPr/>
          <p:nvPr/>
        </p:nvSpPr>
        <p:spPr bwMode="auto">
          <a:xfrm>
            <a:off x="1259243" y="1719904"/>
            <a:ext cx="3312368" cy="197668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C52D431-3ECF-4021-8C23-FE2E9A11E536}"/>
              </a:ext>
            </a:extLst>
          </p:cNvPr>
          <p:cNvSpPr/>
          <p:nvPr/>
        </p:nvSpPr>
        <p:spPr bwMode="auto">
          <a:xfrm>
            <a:off x="5283473" y="1696542"/>
            <a:ext cx="2702026" cy="197668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432F8AA-7BCC-43E1-81B6-BB288F04BDC5}"/>
              </a:ext>
            </a:extLst>
          </p:cNvPr>
          <p:cNvSpPr/>
          <p:nvPr/>
        </p:nvSpPr>
        <p:spPr bwMode="auto">
          <a:xfrm>
            <a:off x="1259243" y="4211378"/>
            <a:ext cx="3312368" cy="197668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2" name="左箭头 256">
            <a:extLst>
              <a:ext uri="{FF2B5EF4-FFF2-40B4-BE49-F238E27FC236}">
                <a16:creationId xmlns:a16="http://schemas.microsoft.com/office/drawing/2014/main" id="{E48C2F5D-4F5D-423C-AACA-88E852FCD7FA}"/>
              </a:ext>
            </a:extLst>
          </p:cNvPr>
          <p:cNvSpPr/>
          <p:nvPr/>
        </p:nvSpPr>
        <p:spPr bwMode="auto">
          <a:xfrm rot="16200000">
            <a:off x="2642166" y="3761060"/>
            <a:ext cx="361576" cy="413384"/>
          </a:xfrm>
          <a:prstGeom prst="leftArrow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240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0E518A-9585-437C-A3F1-1D0CBBC4E780}"/>
              </a:ext>
            </a:extLst>
          </p:cNvPr>
          <p:cNvSpPr txBox="1"/>
          <p:nvPr/>
        </p:nvSpPr>
        <p:spPr>
          <a:xfrm>
            <a:off x="8042837" y="4656574"/>
            <a:ext cx="1872208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Operator-level</a:t>
            </a:r>
            <a:endParaRPr kumimoji="1"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optimization,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such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as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tiling,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reorder,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etc.</a:t>
            </a:r>
            <a:r>
              <a:rPr kumimoji="1"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EA729E73-818B-440F-A27B-063F2B3FC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288" y="2830082"/>
            <a:ext cx="807308" cy="454111"/>
          </a:xfrm>
          <a:prstGeom prst="rect">
            <a:avLst/>
          </a:prstGeom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EE4ADAAA-C0DC-4805-B423-25C33F67C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344" y="2791874"/>
            <a:ext cx="798151" cy="438291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B46E187B-31A9-4CE0-AFED-EB163C1AC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5392" y="2741839"/>
            <a:ext cx="696009" cy="469806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900E400B-B476-4760-BC2A-315641E7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10098" r="8990" b="9902"/>
          <a:stretch/>
        </p:blipFill>
        <p:spPr bwMode="auto">
          <a:xfrm>
            <a:off x="3180964" y="2127599"/>
            <a:ext cx="862562" cy="31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7BD12F2-429B-4AD4-A420-2D2774D5F5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50" y="1854197"/>
            <a:ext cx="1203191" cy="74597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2CD74D1-83E4-1A48-BDEC-8F715568C8CB}"/>
              </a:ext>
            </a:extLst>
          </p:cNvPr>
          <p:cNvGrpSpPr/>
          <p:nvPr/>
        </p:nvGrpSpPr>
        <p:grpSpPr>
          <a:xfrm>
            <a:off x="1442701" y="1839343"/>
            <a:ext cx="2989779" cy="1545755"/>
            <a:chOff x="7324236" y="1984117"/>
            <a:chExt cx="4568084" cy="2500452"/>
          </a:xfrm>
        </p:grpSpPr>
        <p:pic>
          <p:nvPicPr>
            <p:cNvPr id="7" name="Picture 131">
              <a:extLst>
                <a:ext uri="{FF2B5EF4-FFF2-40B4-BE49-F238E27FC236}">
                  <a16:creationId xmlns:a16="http://schemas.microsoft.com/office/drawing/2014/main" id="{9FE28387-65BA-DA4E-A14A-6CDC552E0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26905" b="49871"/>
            <a:stretch/>
          </p:blipFill>
          <p:spPr>
            <a:xfrm>
              <a:off x="7324629" y="1984117"/>
              <a:ext cx="4567691" cy="800152"/>
            </a:xfrm>
            <a:prstGeom prst="rect">
              <a:avLst/>
            </a:prstGeom>
            <a:noFill/>
          </p:spPr>
        </p:pic>
        <p:pic>
          <p:nvPicPr>
            <p:cNvPr id="8" name="Picture 132">
              <a:extLst>
                <a:ext uri="{FF2B5EF4-FFF2-40B4-BE49-F238E27FC236}">
                  <a16:creationId xmlns:a16="http://schemas.microsoft.com/office/drawing/2014/main" id="{39D470A7-C95B-924D-B3D5-9096C0886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49899" b="28860"/>
            <a:stretch/>
          </p:blipFill>
          <p:spPr>
            <a:xfrm>
              <a:off x="7324629" y="2774744"/>
              <a:ext cx="4567691" cy="731817"/>
            </a:xfrm>
            <a:prstGeom prst="rect">
              <a:avLst/>
            </a:prstGeom>
            <a:solidFill>
              <a:srgbClr val="FFC7C7">
                <a:alpha val="50000"/>
              </a:srgbClr>
            </a:solidFill>
          </p:spPr>
        </p:pic>
        <p:pic>
          <p:nvPicPr>
            <p:cNvPr id="9" name="Picture 133">
              <a:extLst>
                <a:ext uri="{FF2B5EF4-FFF2-40B4-BE49-F238E27FC236}">
                  <a16:creationId xmlns:a16="http://schemas.microsoft.com/office/drawing/2014/main" id="{D47BA0B2-1E76-1E47-9FD8-07E6962DE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71139" b="15960"/>
            <a:stretch/>
          </p:blipFill>
          <p:spPr>
            <a:xfrm>
              <a:off x="7324627" y="3506561"/>
              <a:ext cx="4567691" cy="444480"/>
            </a:xfrm>
            <a:prstGeom prst="rect">
              <a:avLst/>
            </a:prstGeom>
            <a:solidFill>
              <a:srgbClr val="FFC7C7">
                <a:alpha val="50000"/>
              </a:srgbClr>
            </a:solidFill>
          </p:spPr>
        </p:pic>
        <p:pic>
          <p:nvPicPr>
            <p:cNvPr id="10" name="Picture 134">
              <a:extLst>
                <a:ext uri="{FF2B5EF4-FFF2-40B4-BE49-F238E27FC236}">
                  <a16:creationId xmlns:a16="http://schemas.microsoft.com/office/drawing/2014/main" id="{B100AEEF-0677-944A-9EBD-3738E44C4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4367"/>
            <a:stretch/>
          </p:blipFill>
          <p:spPr>
            <a:xfrm>
              <a:off x="7324236" y="3945963"/>
              <a:ext cx="4567691" cy="538606"/>
            </a:xfrm>
            <a:prstGeom prst="rect">
              <a:avLst/>
            </a:prstGeom>
            <a:solidFill>
              <a:srgbClr val="FFC7C7">
                <a:alpha val="50000"/>
              </a:srgbClr>
            </a:solidFill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7A5D9B9-E375-E642-ACFE-33262456FA9A}"/>
              </a:ext>
            </a:extLst>
          </p:cNvPr>
          <p:cNvGrpSpPr/>
          <p:nvPr/>
        </p:nvGrpSpPr>
        <p:grpSpPr>
          <a:xfrm>
            <a:off x="5283473" y="4211378"/>
            <a:ext cx="2702026" cy="1976680"/>
            <a:chOff x="4211960" y="4503676"/>
            <a:chExt cx="2702026" cy="197668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95559E9-12D3-E248-9D83-8D755668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382" y="5698163"/>
              <a:ext cx="1401253" cy="70627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DAC1610-4BEC-4C45-A88E-651B02CBF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8" t="16128" r="9905" b="18968"/>
            <a:stretch/>
          </p:blipFill>
          <p:spPr>
            <a:xfrm>
              <a:off x="5946989" y="5604949"/>
              <a:ext cx="792088" cy="792000"/>
            </a:xfrm>
            <a:prstGeom prst="rect">
              <a:avLst/>
            </a:prstGeom>
          </p:spPr>
        </p:pic>
        <p:sp>
          <p:nvSpPr>
            <p:cNvPr id="123" name="TextBox 65">
              <a:extLst>
                <a:ext uri="{FF2B5EF4-FFF2-40B4-BE49-F238E27FC236}">
                  <a16:creationId xmlns:a16="http://schemas.microsoft.com/office/drawing/2014/main" id="{712A7F0D-5E5B-B041-B75E-21ED6C44D3B6}"/>
                </a:ext>
              </a:extLst>
            </p:cNvPr>
            <p:cNvSpPr txBox="1"/>
            <p:nvPr/>
          </p:nvSpPr>
          <p:spPr>
            <a:xfrm>
              <a:off x="4402635" y="4541659"/>
              <a:ext cx="14346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600" b="1" dirty="0">
                  <a:solidFill>
                    <a:srgbClr val="34303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CUDNN,</a:t>
              </a:r>
              <a:r>
                <a:rPr lang="zh-CN" altLang="en-US" sz="1600" b="1" dirty="0">
                  <a:solidFill>
                    <a:srgbClr val="34303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rgbClr val="343030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rPr>
                <a:t>CUBLAS</a:t>
              </a:r>
              <a:endParaRPr lang="en-US" sz="1200" b="1" dirty="0">
                <a:solidFill>
                  <a:srgbClr val="34303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Logo">
              <a:extLst>
                <a:ext uri="{FF2B5EF4-FFF2-40B4-BE49-F238E27FC236}">
                  <a16:creationId xmlns:a16="http://schemas.microsoft.com/office/drawing/2014/main" id="{EB4EEA23-856D-4247-BCC1-ECCB89A0AD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7" t="6960" r="7782" b="9399"/>
            <a:stretch/>
          </p:blipFill>
          <p:spPr bwMode="auto">
            <a:xfrm>
              <a:off x="5940782" y="4670323"/>
              <a:ext cx="792939" cy="792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B946C27-0BCB-4A30-8EE4-22F8BDC175E1}"/>
                </a:ext>
              </a:extLst>
            </p:cNvPr>
            <p:cNvSpPr/>
            <p:nvPr/>
          </p:nvSpPr>
          <p:spPr bwMode="auto">
            <a:xfrm>
              <a:off x="4211960" y="4503676"/>
              <a:ext cx="2702026" cy="1976680"/>
            </a:xfrm>
            <a:prstGeom prst="rect">
              <a:avLst/>
            </a:prstGeom>
            <a:noFill/>
            <a:ln w="190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2400">
                <a:solidFill>
                  <a:prstClr val="black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1026" name="Picture 2" descr="Logo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5408" y="5226188"/>
              <a:ext cx="121920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CB550EE-8D68-4327-A259-E2CBFDCDF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60030C-31A5-4462-B1EB-15DE103B70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6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  <p:bldP spid="255" grpId="0" animBg="1"/>
      <p:bldP spid="257" grpId="0" animBg="1"/>
      <p:bldP spid="11" grpId="0" animBg="1"/>
      <p:bldP spid="23" grpId="0" animBg="1"/>
      <p:bldP spid="24" grpId="0"/>
      <p:bldP spid="28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CB2A-9DB1-4DBF-7B71-2D3E7D12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 Overview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80A41-49A7-4C28-9BD3-228E4B0F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1F5DA-EFF2-4747-CF58-A5E36B6652E3}"/>
              </a:ext>
            </a:extLst>
          </p:cNvPr>
          <p:cNvGrpSpPr/>
          <p:nvPr/>
        </p:nvGrpSpPr>
        <p:grpSpPr>
          <a:xfrm>
            <a:off x="1112679" y="1477488"/>
            <a:ext cx="2535423" cy="773940"/>
            <a:chOff x="3573340" y="1146506"/>
            <a:chExt cx="2619814" cy="67597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82289D0-CF59-7DD4-0ABE-23E64FF593D1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8" name="矩形: 剪去对角 115">
                <a:extLst>
                  <a:ext uri="{FF2B5EF4-FFF2-40B4-BE49-F238E27FC236}">
                    <a16:creationId xmlns:a16="http://schemas.microsoft.com/office/drawing/2014/main" id="{D68722B7-BE2C-AA42-669D-80AA0939C5F3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: 剪去对角 116">
                <a:extLst>
                  <a:ext uri="{FF2B5EF4-FFF2-40B4-BE49-F238E27FC236}">
                    <a16:creationId xmlns:a16="http://schemas.microsoft.com/office/drawing/2014/main" id="{1917C246-CC64-FA62-62B4-8E301C1ADCC9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PA-文本框 16">
              <a:extLst>
                <a:ext uri="{FF2B5EF4-FFF2-40B4-BE49-F238E27FC236}">
                  <a16:creationId xmlns:a16="http://schemas.microsoft.com/office/drawing/2014/main" id="{F4CBE7B1-3E4A-A783-E24F-8668928F55D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Construction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CCA15A-AC0D-9511-B274-5991F3C027F6}"/>
              </a:ext>
            </a:extLst>
          </p:cNvPr>
          <p:cNvGrpSpPr/>
          <p:nvPr/>
        </p:nvGrpSpPr>
        <p:grpSpPr>
          <a:xfrm>
            <a:off x="1112677" y="2369030"/>
            <a:ext cx="2535423" cy="773940"/>
            <a:chOff x="3573340" y="1146506"/>
            <a:chExt cx="2619814" cy="67597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03C0F4-B41B-8AA1-A461-77A9381C133C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3" name="矩形: 剪去对角 115">
                <a:extLst>
                  <a:ext uri="{FF2B5EF4-FFF2-40B4-BE49-F238E27FC236}">
                    <a16:creationId xmlns:a16="http://schemas.microsoft.com/office/drawing/2014/main" id="{267D828D-179F-827F-13CD-75128E1DCAA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矩形: 剪去对角 116">
                <a:extLst>
                  <a:ext uri="{FF2B5EF4-FFF2-40B4-BE49-F238E27FC236}">
                    <a16:creationId xmlns:a16="http://schemas.microsoft.com/office/drawing/2014/main" id="{8926EC9D-E049-D8EA-D388-846F6CAD2ADE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PA-文本框 16">
              <a:extLst>
                <a:ext uri="{FF2B5EF4-FFF2-40B4-BE49-F238E27FC236}">
                  <a16:creationId xmlns:a16="http://schemas.microsoft.com/office/drawing/2014/main" id="{3C0874EC-DBBD-D359-6219-59093F8D3CD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Transformation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046F36-9F92-991A-8997-01FBA097DA18}"/>
              </a:ext>
            </a:extLst>
          </p:cNvPr>
          <p:cNvGrpSpPr/>
          <p:nvPr/>
        </p:nvGrpSpPr>
        <p:grpSpPr>
          <a:xfrm>
            <a:off x="1127889" y="4122702"/>
            <a:ext cx="2535423" cy="773940"/>
            <a:chOff x="3573340" y="1146506"/>
            <a:chExt cx="2619814" cy="67597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14A3F99-A358-7606-474C-B1827C2DCC60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3" name="矩形: 剪去对角 115">
                <a:extLst>
                  <a:ext uri="{FF2B5EF4-FFF2-40B4-BE49-F238E27FC236}">
                    <a16:creationId xmlns:a16="http://schemas.microsoft.com/office/drawing/2014/main" id="{049A0023-BDF6-F22E-E506-28A30F95D994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矩形: 剪去对角 116">
                <a:extLst>
                  <a:ext uri="{FF2B5EF4-FFF2-40B4-BE49-F238E27FC236}">
                    <a16:creationId xmlns:a16="http://schemas.microsoft.com/office/drawing/2014/main" id="{0490FED1-A0C9-E7EF-434A-6D6AF7EFAA78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PA-文本框 16">
              <a:extLst>
                <a:ext uri="{FF2B5EF4-FFF2-40B4-BE49-F238E27FC236}">
                  <a16:creationId xmlns:a16="http://schemas.microsoft.com/office/drawing/2014/main" id="{065F4FD4-79BE-F548-109A-2223816EA07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Intermediate Representation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86E1596-0D11-6DD8-8DC3-22F2BC2616CC}"/>
              </a:ext>
            </a:extLst>
          </p:cNvPr>
          <p:cNvGrpSpPr/>
          <p:nvPr/>
        </p:nvGrpSpPr>
        <p:grpSpPr>
          <a:xfrm>
            <a:off x="1127889" y="4993115"/>
            <a:ext cx="2535423" cy="773940"/>
            <a:chOff x="3573340" y="1146506"/>
            <a:chExt cx="2619814" cy="67597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09064BD-08EC-BA54-E1FA-851B46811D47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8" name="矩形: 剪去对角 115">
                <a:extLst>
                  <a:ext uri="{FF2B5EF4-FFF2-40B4-BE49-F238E27FC236}">
                    <a16:creationId xmlns:a16="http://schemas.microsoft.com/office/drawing/2014/main" id="{F7FAB738-0778-6E52-58A2-75C4530AB8DE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矩形: 剪去对角 116">
                <a:extLst>
                  <a:ext uri="{FF2B5EF4-FFF2-40B4-BE49-F238E27FC236}">
                    <a16:creationId xmlns:a16="http://schemas.microsoft.com/office/drawing/2014/main" id="{922E922A-9BE7-4501-157E-C9976D0B839D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PA-文本框 16">
              <a:extLst>
                <a:ext uri="{FF2B5EF4-FFF2-40B4-BE49-F238E27FC236}">
                  <a16:creationId xmlns:a16="http://schemas.microsoft.com/office/drawing/2014/main" id="{D0D0CD1D-8672-F794-40D3-A4C4CD2D755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691001" y="1323203"/>
              <a:ext cx="2403463" cy="32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Code Generation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9CE79-710A-7BB5-F175-8EFC70EB7673}"/>
              </a:ext>
            </a:extLst>
          </p:cNvPr>
          <p:cNvSpPr txBox="1"/>
          <p:nvPr/>
        </p:nvSpPr>
        <p:spPr>
          <a:xfrm>
            <a:off x="4203611" y="1642615"/>
            <a:ext cx="7260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translate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user program </a:t>
            </a:r>
            <a:r>
              <a:rPr kumimoji="1" lang="en-US" altLang="zh-CN" sz="2000" b="1" dirty="0"/>
              <a:t>into 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computation graph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8120CA-44A4-90E1-5334-322EAD9FCCDA}"/>
              </a:ext>
            </a:extLst>
          </p:cNvPr>
          <p:cNvSpPr txBox="1"/>
          <p:nvPr/>
        </p:nvSpPr>
        <p:spPr>
          <a:xfrm>
            <a:off x="4203611" y="2555945"/>
            <a:ext cx="576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automatically</a:t>
            </a:r>
            <a:r>
              <a:rPr kumimoji="1" lang="en-US" altLang="zh-CN" sz="2000" b="1" dirty="0"/>
              <a:t> derive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optimized</a:t>
            </a:r>
            <a:r>
              <a:rPr kumimoji="1" lang="en-US" altLang="zh-CN" sz="2000" b="1" dirty="0"/>
              <a:t> graphs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450DF0B-0F1D-B6C5-791D-F23011A5E96B}"/>
              </a:ext>
            </a:extLst>
          </p:cNvPr>
          <p:cNvSpPr txBox="1"/>
          <p:nvPr/>
        </p:nvSpPr>
        <p:spPr>
          <a:xfrm>
            <a:off x="4203611" y="5180030"/>
            <a:ext cx="677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generate efficient code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sophisticated</a:t>
            </a:r>
            <a:r>
              <a:rPr kumimoji="1" lang="en-US" altLang="zh-CN" sz="2000" b="1" dirty="0"/>
              <a:t> chips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3D113E-8DB3-0855-E0FC-D3953773937A}"/>
              </a:ext>
            </a:extLst>
          </p:cNvPr>
          <p:cNvSpPr txBox="1"/>
          <p:nvPr/>
        </p:nvSpPr>
        <p:spPr>
          <a:xfrm>
            <a:off x="4203611" y="4323318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abstract</a:t>
            </a:r>
            <a:r>
              <a:rPr kumimoji="1" lang="en-US" altLang="zh-CN" sz="2000" b="1" dirty="0"/>
              <a:t> properties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diverse</a:t>
            </a:r>
            <a:r>
              <a:rPr kumimoji="1" lang="en-US" altLang="zh-CN" sz="2000" b="1" dirty="0"/>
              <a:t> hardware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6C5C6F-EE46-6E65-238A-C02341D73EA4}"/>
              </a:ext>
            </a:extLst>
          </p:cNvPr>
          <p:cNvGrpSpPr/>
          <p:nvPr/>
        </p:nvGrpSpPr>
        <p:grpSpPr>
          <a:xfrm>
            <a:off x="1112677" y="3245866"/>
            <a:ext cx="2535423" cy="773940"/>
            <a:chOff x="3573340" y="1146506"/>
            <a:chExt cx="2619814" cy="67597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B17877-C99F-B11B-037C-A53C67596706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8" name="矩形: 剪去对角 115">
                <a:extLst>
                  <a:ext uri="{FF2B5EF4-FFF2-40B4-BE49-F238E27FC236}">
                    <a16:creationId xmlns:a16="http://schemas.microsoft.com/office/drawing/2014/main" id="{908DBAEE-0376-7184-5A39-B4EE032D466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矩形: 剪去对角 116">
                <a:extLst>
                  <a:ext uri="{FF2B5EF4-FFF2-40B4-BE49-F238E27FC236}">
                    <a16:creationId xmlns:a16="http://schemas.microsoft.com/office/drawing/2014/main" id="{29F4EBCC-FBC9-A01F-AF72-9070E9E62A00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PA-文本框 16">
              <a:extLst>
                <a:ext uri="{FF2B5EF4-FFF2-40B4-BE49-F238E27FC236}">
                  <a16:creationId xmlns:a16="http://schemas.microsoft.com/office/drawing/2014/main" id="{0B18FA8D-D6AE-A1C4-6688-831C048112D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Operator Description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C9096A4-7D90-C9C2-4802-9337F3DB685A}"/>
              </a:ext>
            </a:extLst>
          </p:cNvPr>
          <p:cNvSpPr txBox="1"/>
          <p:nvPr/>
        </p:nvSpPr>
        <p:spPr>
          <a:xfrm>
            <a:off x="4203611" y="3410993"/>
            <a:ext cx="6293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design a frontend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describing</a:t>
            </a:r>
            <a:r>
              <a:rPr kumimoji="1" lang="en-US" altLang="zh-CN" sz="2000" b="1" dirty="0"/>
              <a:t> operators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7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6DDEFDB1-9FF4-FBA9-6036-AEA5ED7EA1EA}"/>
              </a:ext>
            </a:extLst>
          </p:cNvPr>
          <p:cNvSpPr txBox="1"/>
          <p:nvPr/>
        </p:nvSpPr>
        <p:spPr>
          <a:xfrm>
            <a:off x="4203611" y="5180030"/>
            <a:ext cx="677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generate efficient code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sophisticated</a:t>
            </a:r>
            <a:r>
              <a:rPr kumimoji="1" lang="en-US" altLang="zh-CN" sz="2000" b="1" dirty="0"/>
              <a:t> chips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E3F0422-51A4-E072-22CA-3B1455FE7269}"/>
              </a:ext>
            </a:extLst>
          </p:cNvPr>
          <p:cNvSpPr txBox="1"/>
          <p:nvPr/>
        </p:nvSpPr>
        <p:spPr>
          <a:xfrm>
            <a:off x="4203611" y="4323318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abstract</a:t>
            </a:r>
            <a:r>
              <a:rPr kumimoji="1" lang="en-US" altLang="zh-CN" sz="2000" b="1" dirty="0"/>
              <a:t> properties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of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diverse</a:t>
            </a:r>
            <a:r>
              <a:rPr kumimoji="1" lang="en-US" altLang="zh-CN" sz="2000" b="1" dirty="0"/>
              <a:t> hardware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C120C77-76A2-041A-0A66-A9E6CB8811E1}"/>
              </a:ext>
            </a:extLst>
          </p:cNvPr>
          <p:cNvSpPr txBox="1"/>
          <p:nvPr/>
        </p:nvSpPr>
        <p:spPr>
          <a:xfrm>
            <a:off x="4203611" y="3410993"/>
            <a:ext cx="6293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design a frontend for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describing</a:t>
            </a:r>
            <a:r>
              <a:rPr kumimoji="1" lang="en-US" altLang="zh-CN" sz="2000" b="1" dirty="0"/>
              <a:t> operators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0DBCB2A-9DB1-4DBF-7B71-2D3E7D12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 Overview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80A41-49A7-4C28-9BD3-228E4B0F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41F5DA-EFF2-4747-CF58-A5E36B6652E3}"/>
              </a:ext>
            </a:extLst>
          </p:cNvPr>
          <p:cNvGrpSpPr/>
          <p:nvPr/>
        </p:nvGrpSpPr>
        <p:grpSpPr>
          <a:xfrm>
            <a:off x="1112679" y="1477488"/>
            <a:ext cx="2535423" cy="773940"/>
            <a:chOff x="3573340" y="1146506"/>
            <a:chExt cx="2619814" cy="67597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82289D0-CF59-7DD4-0ABE-23E64FF593D1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8" name="矩形: 剪去对角 115">
                <a:extLst>
                  <a:ext uri="{FF2B5EF4-FFF2-40B4-BE49-F238E27FC236}">
                    <a16:creationId xmlns:a16="http://schemas.microsoft.com/office/drawing/2014/main" id="{D68722B7-BE2C-AA42-669D-80AA0939C5F3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矩形: 剪去对角 116">
                <a:extLst>
                  <a:ext uri="{FF2B5EF4-FFF2-40B4-BE49-F238E27FC236}">
                    <a16:creationId xmlns:a16="http://schemas.microsoft.com/office/drawing/2014/main" id="{1917C246-CC64-FA62-62B4-8E301C1ADCC9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PA-文本框 16">
              <a:extLst>
                <a:ext uri="{FF2B5EF4-FFF2-40B4-BE49-F238E27FC236}">
                  <a16:creationId xmlns:a16="http://schemas.microsoft.com/office/drawing/2014/main" id="{F4CBE7B1-3E4A-A783-E24F-8668928F55D4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Construction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CCA15A-AC0D-9511-B274-5991F3C027F6}"/>
              </a:ext>
            </a:extLst>
          </p:cNvPr>
          <p:cNvGrpSpPr/>
          <p:nvPr/>
        </p:nvGrpSpPr>
        <p:grpSpPr>
          <a:xfrm>
            <a:off x="1112677" y="2369030"/>
            <a:ext cx="2535423" cy="773940"/>
            <a:chOff x="3573340" y="1146506"/>
            <a:chExt cx="2619814" cy="67597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503C0F4-B41B-8AA1-A461-77A9381C133C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3" name="矩形: 剪去对角 115">
                <a:extLst>
                  <a:ext uri="{FF2B5EF4-FFF2-40B4-BE49-F238E27FC236}">
                    <a16:creationId xmlns:a16="http://schemas.microsoft.com/office/drawing/2014/main" id="{267D828D-179F-827F-13CD-75128E1DCAA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矩形: 剪去对角 116">
                <a:extLst>
                  <a:ext uri="{FF2B5EF4-FFF2-40B4-BE49-F238E27FC236}">
                    <a16:creationId xmlns:a16="http://schemas.microsoft.com/office/drawing/2014/main" id="{8926EC9D-E049-D8EA-D388-846F6CAD2ADE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PA-文本框 16">
              <a:extLst>
                <a:ext uri="{FF2B5EF4-FFF2-40B4-BE49-F238E27FC236}">
                  <a16:creationId xmlns:a16="http://schemas.microsoft.com/office/drawing/2014/main" id="{3C0874EC-DBBD-D359-6219-59093F8D3CD2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Transformation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6C5C6F-EE46-6E65-238A-C02341D73EA4}"/>
              </a:ext>
            </a:extLst>
          </p:cNvPr>
          <p:cNvGrpSpPr/>
          <p:nvPr/>
        </p:nvGrpSpPr>
        <p:grpSpPr>
          <a:xfrm>
            <a:off x="1112677" y="3245866"/>
            <a:ext cx="2535423" cy="773940"/>
            <a:chOff x="3573340" y="1146506"/>
            <a:chExt cx="2619814" cy="67597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FB17877-C99F-B11B-037C-A53C67596706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18" name="矩形: 剪去对角 115">
                <a:extLst>
                  <a:ext uri="{FF2B5EF4-FFF2-40B4-BE49-F238E27FC236}">
                    <a16:creationId xmlns:a16="http://schemas.microsoft.com/office/drawing/2014/main" id="{908DBAEE-0376-7184-5A39-B4EE032D4668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矩形: 剪去对角 116">
                <a:extLst>
                  <a:ext uri="{FF2B5EF4-FFF2-40B4-BE49-F238E27FC236}">
                    <a16:creationId xmlns:a16="http://schemas.microsoft.com/office/drawing/2014/main" id="{29F4EBCC-FBC9-A01F-AF72-9070E9E62A00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PA-文本框 16">
              <a:extLst>
                <a:ext uri="{FF2B5EF4-FFF2-40B4-BE49-F238E27FC236}">
                  <a16:creationId xmlns:a16="http://schemas.microsoft.com/office/drawing/2014/main" id="{0B18FA8D-D6AE-A1C4-6688-831C048112D1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Operator Description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046F36-9F92-991A-8997-01FBA097DA18}"/>
              </a:ext>
            </a:extLst>
          </p:cNvPr>
          <p:cNvGrpSpPr/>
          <p:nvPr/>
        </p:nvGrpSpPr>
        <p:grpSpPr>
          <a:xfrm>
            <a:off x="1127889" y="4122702"/>
            <a:ext cx="2535423" cy="773940"/>
            <a:chOff x="3573340" y="1146506"/>
            <a:chExt cx="2619814" cy="67597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14A3F99-A358-7606-474C-B1827C2DCC60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3" name="矩形: 剪去对角 115">
                <a:extLst>
                  <a:ext uri="{FF2B5EF4-FFF2-40B4-BE49-F238E27FC236}">
                    <a16:creationId xmlns:a16="http://schemas.microsoft.com/office/drawing/2014/main" id="{049A0023-BDF6-F22E-E506-28A30F95D994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矩形: 剪去对角 116">
                <a:extLst>
                  <a:ext uri="{FF2B5EF4-FFF2-40B4-BE49-F238E27FC236}">
                    <a16:creationId xmlns:a16="http://schemas.microsoft.com/office/drawing/2014/main" id="{0490FED1-A0C9-E7EF-434A-6D6AF7EFAA78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PA-文本框 16">
              <a:extLst>
                <a:ext uri="{FF2B5EF4-FFF2-40B4-BE49-F238E27FC236}">
                  <a16:creationId xmlns:a16="http://schemas.microsoft.com/office/drawing/2014/main" id="{065F4FD4-79BE-F548-109A-2223816EA07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Intermediate Representation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86E1596-0D11-6DD8-8DC3-22F2BC2616CC}"/>
              </a:ext>
            </a:extLst>
          </p:cNvPr>
          <p:cNvGrpSpPr/>
          <p:nvPr/>
        </p:nvGrpSpPr>
        <p:grpSpPr>
          <a:xfrm>
            <a:off x="1127889" y="4993115"/>
            <a:ext cx="2535423" cy="773940"/>
            <a:chOff x="3573340" y="1146506"/>
            <a:chExt cx="2619814" cy="67597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09064BD-08EC-BA54-E1FA-851B46811D47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28" name="矩形: 剪去对角 115">
                <a:extLst>
                  <a:ext uri="{FF2B5EF4-FFF2-40B4-BE49-F238E27FC236}">
                    <a16:creationId xmlns:a16="http://schemas.microsoft.com/office/drawing/2014/main" id="{F7FAB738-0778-6E52-58A2-75C4530AB8DE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矩形: 剪去对角 116">
                <a:extLst>
                  <a:ext uri="{FF2B5EF4-FFF2-40B4-BE49-F238E27FC236}">
                    <a16:creationId xmlns:a16="http://schemas.microsoft.com/office/drawing/2014/main" id="{922E922A-9BE7-4501-157E-C9976D0B839D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PA-文本框 16">
              <a:extLst>
                <a:ext uri="{FF2B5EF4-FFF2-40B4-BE49-F238E27FC236}">
                  <a16:creationId xmlns:a16="http://schemas.microsoft.com/office/drawing/2014/main" id="{D0D0CD1D-8672-F794-40D3-A4C4CD2D755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691001" y="1323203"/>
              <a:ext cx="2403463" cy="32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Code Generation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9CE79-710A-7BB5-F175-8EFC70EB7673}"/>
              </a:ext>
            </a:extLst>
          </p:cNvPr>
          <p:cNvSpPr txBox="1"/>
          <p:nvPr/>
        </p:nvSpPr>
        <p:spPr>
          <a:xfrm>
            <a:off x="4203611" y="1642615"/>
            <a:ext cx="704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translate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user program </a:t>
            </a:r>
            <a:r>
              <a:rPr kumimoji="1" lang="en-US" altLang="zh-CN" sz="2000" b="1" dirty="0"/>
              <a:t>into 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computation graph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8120CA-44A4-90E1-5334-322EAD9FCCDA}"/>
              </a:ext>
            </a:extLst>
          </p:cNvPr>
          <p:cNvSpPr txBox="1"/>
          <p:nvPr/>
        </p:nvSpPr>
        <p:spPr>
          <a:xfrm>
            <a:off x="4203611" y="2555945"/>
            <a:ext cx="576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automatically</a:t>
            </a:r>
            <a:r>
              <a:rPr kumimoji="1" lang="en-US" altLang="zh-CN" sz="2000" b="1" dirty="0"/>
              <a:t> derive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optimized</a:t>
            </a:r>
            <a:r>
              <a:rPr kumimoji="1" lang="en-US" altLang="zh-CN" sz="2000" b="1" dirty="0"/>
              <a:t> graphs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F8633-8B6E-B009-CE67-4DE8F761A059}"/>
              </a:ext>
            </a:extLst>
          </p:cNvPr>
          <p:cNvSpPr/>
          <p:nvPr/>
        </p:nvSpPr>
        <p:spPr>
          <a:xfrm>
            <a:off x="0" y="1193121"/>
            <a:ext cx="12191999" cy="5466840"/>
          </a:xfrm>
          <a:prstGeom prst="rect">
            <a:avLst/>
          </a:prstGeom>
          <a:solidFill>
            <a:srgbClr val="989898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49">
            <a:extLst>
              <a:ext uri="{FF2B5EF4-FFF2-40B4-BE49-F238E27FC236}">
                <a16:creationId xmlns:a16="http://schemas.microsoft.com/office/drawing/2014/main" id="{357D3974-E775-1ECC-7AF7-4A459F617778}"/>
              </a:ext>
            </a:extLst>
          </p:cNvPr>
          <p:cNvSpPr/>
          <p:nvPr/>
        </p:nvSpPr>
        <p:spPr>
          <a:xfrm>
            <a:off x="612426" y="1250971"/>
            <a:ext cx="11200602" cy="125163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3200" dirty="0">
              <a:solidFill>
                <a:srgbClr val="C00000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9B18ECD-874B-C06C-5F38-2AE21678B4EE}"/>
              </a:ext>
            </a:extLst>
          </p:cNvPr>
          <p:cNvGrpSpPr/>
          <p:nvPr/>
        </p:nvGrpSpPr>
        <p:grpSpPr>
          <a:xfrm>
            <a:off x="1013791" y="1519818"/>
            <a:ext cx="2535423" cy="773940"/>
            <a:chOff x="3573340" y="1146506"/>
            <a:chExt cx="2619814" cy="67597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03EB7DF-0240-7623-A0BC-7793B2D90E12}"/>
                </a:ext>
              </a:extLst>
            </p:cNvPr>
            <p:cNvGrpSpPr/>
            <p:nvPr/>
          </p:nvGrpSpPr>
          <p:grpSpPr>
            <a:xfrm>
              <a:off x="3573340" y="1146506"/>
              <a:ext cx="2619814" cy="675976"/>
              <a:chOff x="959046" y="1349711"/>
              <a:chExt cx="877374" cy="675976"/>
            </a:xfrm>
          </p:grpSpPr>
          <p:sp>
            <p:nvSpPr>
              <p:cNvPr id="35" name="矩形: 剪去对角 115">
                <a:extLst>
                  <a:ext uri="{FF2B5EF4-FFF2-40B4-BE49-F238E27FC236}">
                    <a16:creationId xmlns:a16="http://schemas.microsoft.com/office/drawing/2014/main" id="{A6125168-BF9F-701C-A52D-ECF705412E6F}"/>
                  </a:ext>
                </a:extLst>
              </p:cNvPr>
              <p:cNvSpPr/>
              <p:nvPr/>
            </p:nvSpPr>
            <p:spPr>
              <a:xfrm>
                <a:off x="959046" y="1349711"/>
                <a:ext cx="877374" cy="675976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solidFill>
                <a:srgbClr val="D5F6FF">
                  <a:alpha val="70000"/>
                </a:srgbClr>
              </a:solidFill>
              <a:ln w="6350">
                <a:solidFill>
                  <a:srgbClr val="0070C0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矩形: 剪去对角 116">
                <a:extLst>
                  <a:ext uri="{FF2B5EF4-FFF2-40B4-BE49-F238E27FC236}">
                    <a16:creationId xmlns:a16="http://schemas.microsoft.com/office/drawing/2014/main" id="{DC8CCD4A-D8DF-70BD-69D1-7DDB3A75B7BC}"/>
                  </a:ext>
                </a:extLst>
              </p:cNvPr>
              <p:cNvSpPr/>
              <p:nvPr/>
            </p:nvSpPr>
            <p:spPr>
              <a:xfrm>
                <a:off x="967487" y="1506855"/>
                <a:ext cx="860491" cy="385622"/>
              </a:xfrm>
              <a:prstGeom prst="snip2DiagRect">
                <a:avLst>
                  <a:gd name="adj1" fmla="val 0"/>
                  <a:gd name="adj2" fmla="val 12667"/>
                </a:avLst>
              </a:prstGeom>
              <a:noFill/>
              <a:ln w="3175">
                <a:solidFill>
                  <a:schemeClr val="bg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4" name="PA-文本框 16">
              <a:extLst>
                <a:ext uri="{FF2B5EF4-FFF2-40B4-BE49-F238E27FC236}">
                  <a16:creationId xmlns:a16="http://schemas.microsoft.com/office/drawing/2014/main" id="{E3D63DA1-BC2F-2205-5B15-FCC7BE8EF7A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681515" y="1183204"/>
              <a:ext cx="2403463" cy="564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Graph Construction</a:t>
              </a:r>
              <a:endPara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8C40755-7FAB-00F4-669B-AB528CDD3879}"/>
              </a:ext>
            </a:extLst>
          </p:cNvPr>
          <p:cNvSpPr txBox="1"/>
          <p:nvPr/>
        </p:nvSpPr>
        <p:spPr>
          <a:xfrm>
            <a:off x="4104723" y="1684945"/>
            <a:ext cx="7260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How to translate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user program </a:t>
            </a:r>
            <a:r>
              <a:rPr kumimoji="1" lang="en-US" altLang="zh-CN" sz="2000" b="1" dirty="0"/>
              <a:t>into a </a:t>
            </a:r>
            <a:r>
              <a:rPr kumimoji="1" lang="en-US" altLang="zh-CN" sz="2000" b="1" u="sng" dirty="0">
                <a:solidFill>
                  <a:srgbClr val="C00000"/>
                </a:solidFill>
              </a:rPr>
              <a:t>computation graph</a:t>
            </a:r>
            <a:endParaRPr kumimoji="1" lang="zh-CN" altLang="en-US" sz="2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0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0A15C-A5AB-D09D-C9CE-7F60E923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Gap between User Program and AI Compiler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4AB2FE-EA24-F981-D1D7-D72D13C25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E396E9-DE73-44BF-9CCC-3CB1ED7212B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5" name="内容占位符 41">
            <a:extLst>
              <a:ext uri="{FF2B5EF4-FFF2-40B4-BE49-F238E27FC236}">
                <a16:creationId xmlns:a16="http://schemas.microsoft.com/office/drawing/2014/main" id="{02B9A0BB-BD6B-C016-9C40-08F652E13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6" y="1250067"/>
            <a:ext cx="5679959" cy="5057601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User program:</a:t>
            </a:r>
            <a:r>
              <a:rPr lang="en-US" dirty="0"/>
              <a:t> flexible Python + operator library (e.g., PyTorch)</a:t>
            </a:r>
          </a:p>
          <a:p>
            <a:pPr lvl="1"/>
            <a:r>
              <a:rPr lang="en-US" dirty="0"/>
              <a:t>Eager mode without compilation, low performance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6669D88-FC1C-B4D0-BA50-BDD342456538}"/>
              </a:ext>
            </a:extLst>
          </p:cNvPr>
          <p:cNvGrpSpPr/>
          <p:nvPr/>
        </p:nvGrpSpPr>
        <p:grpSpPr>
          <a:xfrm>
            <a:off x="1403713" y="3150460"/>
            <a:ext cx="3278093" cy="3206673"/>
            <a:chOff x="1403713" y="3150460"/>
            <a:chExt cx="3278093" cy="3206673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647CEBA-39E3-2B49-83E7-BF4C1A6444D5}"/>
                </a:ext>
              </a:extLst>
            </p:cNvPr>
            <p:cNvSpPr txBox="1"/>
            <p:nvPr/>
          </p:nvSpPr>
          <p:spPr>
            <a:xfrm>
              <a:off x="1593940" y="3713359"/>
              <a:ext cx="2806247" cy="2492990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>
              <a:no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def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795E26"/>
                  </a:solidFill>
                  <a:latin typeface="Consolas" panose="020B0609020204030204" pitchFamily="49" charset="0"/>
                </a:rPr>
                <a:t>resnet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2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self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2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:torch.Tensor</a:t>
              </a:r>
            </a:p>
            <a:p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) -&gt; </a:t>
              </a:r>
              <a:r>
                <a:rPr lang="en-US" sz="12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torch.Tensor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identity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x</a:t>
              </a:r>
              <a:b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out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.conv1(x)</a:t>
              </a:r>
            </a:p>
            <a:p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out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.bn1(out)</a:t>
              </a:r>
            </a:p>
            <a:p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out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sz="12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.relu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(out)</a:t>
              </a:r>
              <a:b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out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.conv2(out)</a:t>
              </a:r>
            </a:p>
            <a:p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out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.bn2(out)</a:t>
              </a:r>
            </a:p>
            <a:p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out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+=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identity</a:t>
              </a:r>
            </a:p>
            <a:p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  out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self</a:t>
              </a:r>
              <a:r>
                <a:rPr lang="en-US" sz="1200" dirty="0" err="1">
                  <a:solidFill>
                    <a:srgbClr val="3B3B3B"/>
                  </a:solidFill>
                  <a:latin typeface="Consolas" panose="020B0609020204030204" pitchFamily="49" charset="0"/>
                </a:rPr>
                <a:t>.relu</a:t>
              </a:r>
              <a:r>
                <a:rPr lang="en-US" sz="12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(out)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889B14CC-9CCB-9881-547A-7BC68746DE1B}"/>
                </a:ext>
              </a:extLst>
            </p:cNvPr>
            <p:cNvGrpSpPr/>
            <p:nvPr/>
          </p:nvGrpSpPr>
          <p:grpSpPr>
            <a:xfrm>
              <a:off x="1403713" y="3150460"/>
              <a:ext cx="3278093" cy="3206673"/>
              <a:chOff x="1403713" y="3150460"/>
              <a:chExt cx="3278093" cy="3206673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6391E7A-A454-F518-91E7-9EC03372ED5D}"/>
                  </a:ext>
                </a:extLst>
              </p:cNvPr>
              <p:cNvSpPr/>
              <p:nvPr/>
            </p:nvSpPr>
            <p:spPr>
              <a:xfrm>
                <a:off x="1403713" y="3150460"/>
                <a:ext cx="3278093" cy="32066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9" name="Picture 2">
                <a:extLst>
                  <a:ext uri="{FF2B5EF4-FFF2-40B4-BE49-F238E27FC236}">
                    <a16:creationId xmlns:a16="http://schemas.microsoft.com/office/drawing/2014/main" id="{F2879267-C7B4-52C8-45FB-E4C6D26FDA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239026" y="3276058"/>
                <a:ext cx="1161161" cy="351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The Zen of Python: A guide to Python's design principles | by Vishal Sharma  | Towards Data Science">
                <a:extLst>
                  <a:ext uri="{FF2B5EF4-FFF2-40B4-BE49-F238E27FC236}">
                    <a16:creationId xmlns:a16="http://schemas.microsoft.com/office/drawing/2014/main" id="{33E16706-5AA8-EE85-8900-300096F20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65" t="16296" r="4558" b="14592"/>
              <a:stretch/>
            </p:blipFill>
            <p:spPr bwMode="auto">
              <a:xfrm>
                <a:off x="1593940" y="3230356"/>
                <a:ext cx="1307471" cy="433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78B2C42-A365-BF62-F4D8-8801D6DD8F73}"/>
              </a:ext>
            </a:extLst>
          </p:cNvPr>
          <p:cNvGrpSpPr/>
          <p:nvPr/>
        </p:nvGrpSpPr>
        <p:grpSpPr>
          <a:xfrm>
            <a:off x="6292386" y="1250067"/>
            <a:ext cx="5791663" cy="5203552"/>
            <a:chOff x="6292386" y="1250067"/>
            <a:chExt cx="5791663" cy="5203552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F388B43-6E6B-6ED2-3C0D-74FFB3079C00}"/>
                </a:ext>
              </a:extLst>
            </p:cNvPr>
            <p:cNvGrpSpPr/>
            <p:nvPr/>
          </p:nvGrpSpPr>
          <p:grpSpPr>
            <a:xfrm>
              <a:off x="6541308" y="3126013"/>
              <a:ext cx="2421159" cy="3327606"/>
              <a:chOff x="4826000" y="2959857"/>
              <a:chExt cx="2738676" cy="5057108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1082390-DBE2-E902-477E-3170C0C6F98E}"/>
                  </a:ext>
                </a:extLst>
              </p:cNvPr>
              <p:cNvSpPr/>
              <p:nvPr/>
            </p:nvSpPr>
            <p:spPr>
              <a:xfrm>
                <a:off x="4826000" y="3642361"/>
                <a:ext cx="2081575" cy="3708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Convolution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B0D30DF-EDE6-DBFC-3847-60EC1D6A632B}"/>
                  </a:ext>
                </a:extLst>
              </p:cNvPr>
              <p:cNvSpPr/>
              <p:nvPr/>
            </p:nvSpPr>
            <p:spPr>
              <a:xfrm>
                <a:off x="4826000" y="4226171"/>
                <a:ext cx="2081575" cy="3708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Batch Norm</a:t>
                </a: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6B795F4-D1B8-403F-3432-A707826C93DE}"/>
                  </a:ext>
                </a:extLst>
              </p:cNvPr>
              <p:cNvSpPr/>
              <p:nvPr/>
            </p:nvSpPr>
            <p:spPr>
              <a:xfrm>
                <a:off x="4826000" y="4809982"/>
                <a:ext cx="2081575" cy="3708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Relu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C3335577-43BE-DEAC-3A70-C3B778CC7453}"/>
                  </a:ext>
                </a:extLst>
              </p:cNvPr>
              <p:cNvSpPr/>
              <p:nvPr/>
            </p:nvSpPr>
            <p:spPr>
              <a:xfrm>
                <a:off x="4826000" y="5415281"/>
                <a:ext cx="2081575" cy="37084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Convolution</a:t>
                </a: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14E7DA3-47EF-5F54-20BA-CFB1A09B021A}"/>
                  </a:ext>
                </a:extLst>
              </p:cNvPr>
              <p:cNvSpPr/>
              <p:nvPr/>
            </p:nvSpPr>
            <p:spPr>
              <a:xfrm>
                <a:off x="4826000" y="6020577"/>
                <a:ext cx="2081575" cy="3708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Batch Norm</a:t>
                </a: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38D352E-53CE-20F8-AAF4-2551B9643873}"/>
                  </a:ext>
                </a:extLst>
              </p:cNvPr>
              <p:cNvSpPr/>
              <p:nvPr/>
            </p:nvSpPr>
            <p:spPr>
              <a:xfrm>
                <a:off x="6211389" y="6678955"/>
                <a:ext cx="622147" cy="48833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A4A3AE4-0EF7-3C8D-C72B-4BFB5FB09882}"/>
                  </a:ext>
                </a:extLst>
              </p:cNvPr>
              <p:cNvSpPr/>
              <p:nvPr/>
            </p:nvSpPr>
            <p:spPr>
              <a:xfrm>
                <a:off x="5483101" y="7424692"/>
                <a:ext cx="2081575" cy="3708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Relu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7A62A35E-F981-496C-E8A3-E20F6C3552EC}"/>
                      </a:ext>
                    </a:extLst>
                  </p:cNvPr>
                  <p:cNvSpPr/>
                  <p:nvPr/>
                </p:nvSpPr>
                <p:spPr>
                  <a:xfrm>
                    <a:off x="6211389" y="2959857"/>
                    <a:ext cx="543560" cy="48833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椭圆 16">
                    <a:extLst>
                      <a:ext uri="{FF2B5EF4-FFF2-40B4-BE49-F238E27FC236}">
                        <a16:creationId xmlns:a16="http://schemas.microsoft.com/office/drawing/2014/main" id="{4397DE9E-48E3-4C2F-9530-1DB9FD52F8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1389" y="2959857"/>
                    <a:ext cx="543560" cy="488332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b="-566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直接箭头连接符 17">
                <a:extLst>
                  <a:ext uri="{FF2B5EF4-FFF2-40B4-BE49-F238E27FC236}">
                    <a16:creationId xmlns:a16="http://schemas.microsoft.com/office/drawing/2014/main" id="{01DFA42A-3584-D243-7E8E-CC9913FAD5EF}"/>
                  </a:ext>
                </a:extLst>
              </p:cNvPr>
              <p:cNvCxnSpPr>
                <a:cxnSpLocks/>
                <a:stCxn id="59" idx="3"/>
                <a:endCxn id="52" idx="0"/>
              </p:cNvCxnSpPr>
              <p:nvPr/>
            </p:nvCxnSpPr>
            <p:spPr>
              <a:xfrm flipH="1">
                <a:off x="5866787" y="3376675"/>
                <a:ext cx="424204" cy="2656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18">
                <a:extLst>
                  <a:ext uri="{FF2B5EF4-FFF2-40B4-BE49-F238E27FC236}">
                    <a16:creationId xmlns:a16="http://schemas.microsoft.com/office/drawing/2014/main" id="{AB53D908-0392-16A8-9EE2-FE256818FA08}"/>
                  </a:ext>
                </a:extLst>
              </p:cNvPr>
              <p:cNvCxnSpPr>
                <a:cxnSpLocks/>
                <a:stCxn id="52" idx="2"/>
                <a:endCxn id="53" idx="0"/>
              </p:cNvCxnSpPr>
              <p:nvPr/>
            </p:nvCxnSpPr>
            <p:spPr>
              <a:xfrm>
                <a:off x="5866787" y="4013201"/>
                <a:ext cx="0" cy="2129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19">
                <a:extLst>
                  <a:ext uri="{FF2B5EF4-FFF2-40B4-BE49-F238E27FC236}">
                    <a16:creationId xmlns:a16="http://schemas.microsoft.com/office/drawing/2014/main" id="{1CC1D6B5-82AF-79A4-7779-A4AE2E194C81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>
                <a:off x="5866787" y="4597012"/>
                <a:ext cx="0" cy="2129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20">
                <a:extLst>
                  <a:ext uri="{FF2B5EF4-FFF2-40B4-BE49-F238E27FC236}">
                    <a16:creationId xmlns:a16="http://schemas.microsoft.com/office/drawing/2014/main" id="{11505771-B209-4243-2830-5046680B8A22}"/>
                  </a:ext>
                </a:extLst>
              </p:cNvPr>
              <p:cNvCxnSpPr>
                <a:cxnSpLocks/>
                <a:stCxn id="54" idx="2"/>
                <a:endCxn id="55" idx="0"/>
              </p:cNvCxnSpPr>
              <p:nvPr/>
            </p:nvCxnSpPr>
            <p:spPr>
              <a:xfrm>
                <a:off x="5866787" y="5180822"/>
                <a:ext cx="0" cy="2344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21">
                <a:extLst>
                  <a:ext uri="{FF2B5EF4-FFF2-40B4-BE49-F238E27FC236}">
                    <a16:creationId xmlns:a16="http://schemas.microsoft.com/office/drawing/2014/main" id="{15E35532-2F4C-46B9-7E0C-481278CDA742}"/>
                  </a:ext>
                </a:extLst>
              </p:cNvPr>
              <p:cNvCxnSpPr>
                <a:cxnSpLocks/>
                <a:stCxn id="55" idx="2"/>
                <a:endCxn id="56" idx="0"/>
              </p:cNvCxnSpPr>
              <p:nvPr/>
            </p:nvCxnSpPr>
            <p:spPr>
              <a:xfrm>
                <a:off x="5866787" y="5786121"/>
                <a:ext cx="0" cy="2344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22">
                <a:extLst>
                  <a:ext uri="{FF2B5EF4-FFF2-40B4-BE49-F238E27FC236}">
                    <a16:creationId xmlns:a16="http://schemas.microsoft.com/office/drawing/2014/main" id="{363E222C-629E-F49E-4F8A-24F17AEEC0D8}"/>
                  </a:ext>
                </a:extLst>
              </p:cNvPr>
              <p:cNvCxnSpPr>
                <a:cxnSpLocks/>
                <a:stCxn id="56" idx="2"/>
                <a:endCxn id="57" idx="1"/>
              </p:cNvCxnSpPr>
              <p:nvPr/>
            </p:nvCxnSpPr>
            <p:spPr>
              <a:xfrm>
                <a:off x="5866787" y="6391418"/>
                <a:ext cx="435713" cy="359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弧形 23">
                <a:extLst>
                  <a:ext uri="{FF2B5EF4-FFF2-40B4-BE49-F238E27FC236}">
                    <a16:creationId xmlns:a16="http://schemas.microsoft.com/office/drawing/2014/main" id="{364B473F-A3FE-1478-005B-FCEF516221F4}"/>
                  </a:ext>
                </a:extLst>
              </p:cNvPr>
              <p:cNvSpPr/>
              <p:nvPr/>
            </p:nvSpPr>
            <p:spPr>
              <a:xfrm>
                <a:off x="5629729" y="3312740"/>
                <a:ext cx="1706880" cy="3482008"/>
              </a:xfrm>
              <a:prstGeom prst="arc">
                <a:avLst>
                  <a:gd name="adj1" fmla="val 16644698"/>
                  <a:gd name="adj2" fmla="val 4939498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cxnSp>
            <p:nvCxnSpPr>
              <p:cNvPr id="67" name="直接箭头连接符 24">
                <a:extLst>
                  <a:ext uri="{FF2B5EF4-FFF2-40B4-BE49-F238E27FC236}">
                    <a16:creationId xmlns:a16="http://schemas.microsoft.com/office/drawing/2014/main" id="{54C13D5C-F764-C1CC-8FF8-5369A06E78BF}"/>
                  </a:ext>
                </a:extLst>
              </p:cNvPr>
              <p:cNvCxnSpPr>
                <a:cxnSpLocks/>
                <a:stCxn id="57" idx="4"/>
                <a:endCxn id="58" idx="0"/>
              </p:cNvCxnSpPr>
              <p:nvPr/>
            </p:nvCxnSpPr>
            <p:spPr>
              <a:xfrm>
                <a:off x="6522462" y="7167287"/>
                <a:ext cx="1426" cy="2574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25">
                <a:extLst>
                  <a:ext uri="{FF2B5EF4-FFF2-40B4-BE49-F238E27FC236}">
                    <a16:creationId xmlns:a16="http://schemas.microsoft.com/office/drawing/2014/main" id="{53EAA6C4-6DE4-794A-6763-A10CB517337B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>
                <a:off x="6523889" y="7795532"/>
                <a:ext cx="0" cy="2214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34A4E60-C491-6633-77BC-F017C9C3BBAC}"/>
                </a:ext>
              </a:extLst>
            </p:cNvPr>
            <p:cNvGrpSpPr/>
            <p:nvPr/>
          </p:nvGrpSpPr>
          <p:grpSpPr>
            <a:xfrm>
              <a:off x="10441596" y="3358212"/>
              <a:ext cx="1037413" cy="2870768"/>
              <a:chOff x="8565179" y="3069947"/>
              <a:chExt cx="1220766" cy="3026053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F1051969-98D6-7F2C-EDC4-7E50DD96ED3C}"/>
                  </a:ext>
                </a:extLst>
              </p:cNvPr>
              <p:cNvSpPr/>
              <p:nvPr/>
            </p:nvSpPr>
            <p:spPr>
              <a:xfrm>
                <a:off x="8565179" y="3731536"/>
                <a:ext cx="1220764" cy="8369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Conv-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BN-</a:t>
                </a:r>
              </a:p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Relu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B449BDCC-DFF5-CD24-86F5-ED9402F0449C}"/>
                      </a:ext>
                    </a:extLst>
                  </p:cNvPr>
                  <p:cNvSpPr/>
                  <p:nvPr/>
                </p:nvSpPr>
                <p:spPr>
                  <a:xfrm>
                    <a:off x="8988241" y="3069947"/>
                    <a:ext cx="400418" cy="261632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77691800-CEFF-4DE1-88DD-8DBC4787DF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8241" y="3069947"/>
                    <a:ext cx="400418" cy="26163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t="-53659" r="-1785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直接箭头连接符 30">
                <a:extLst>
                  <a:ext uri="{FF2B5EF4-FFF2-40B4-BE49-F238E27FC236}">
                    <a16:creationId xmlns:a16="http://schemas.microsoft.com/office/drawing/2014/main" id="{A1ED8978-7897-158B-9F2D-0166FF3A9D21}"/>
                  </a:ext>
                </a:extLst>
              </p:cNvPr>
              <p:cNvCxnSpPr>
                <a:cxnSpLocks/>
                <a:stCxn id="71" idx="4"/>
                <a:endCxn id="70" idx="0"/>
              </p:cNvCxnSpPr>
              <p:nvPr/>
            </p:nvCxnSpPr>
            <p:spPr>
              <a:xfrm flipH="1">
                <a:off x="9175561" y="3331579"/>
                <a:ext cx="12889" cy="3999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A2BBDEA-31BF-6FBB-2912-8B82B7B4D66E}"/>
                  </a:ext>
                </a:extLst>
              </p:cNvPr>
              <p:cNvSpPr/>
              <p:nvPr/>
            </p:nvSpPr>
            <p:spPr>
              <a:xfrm>
                <a:off x="8565181" y="4954280"/>
                <a:ext cx="1220764" cy="8369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Conv-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BN-</a:t>
                </a:r>
              </a:p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Add-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Relu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4" name="直接箭头连接符 32">
                <a:extLst>
                  <a:ext uri="{FF2B5EF4-FFF2-40B4-BE49-F238E27FC236}">
                    <a16:creationId xmlns:a16="http://schemas.microsoft.com/office/drawing/2014/main" id="{E15C28D0-EAC7-D636-F422-BFA304EE3110}"/>
                  </a:ext>
                </a:extLst>
              </p:cNvPr>
              <p:cNvCxnSpPr>
                <a:cxnSpLocks/>
                <a:stCxn id="70" idx="2"/>
                <a:endCxn id="73" idx="0"/>
              </p:cNvCxnSpPr>
              <p:nvPr/>
            </p:nvCxnSpPr>
            <p:spPr>
              <a:xfrm>
                <a:off x="9175561" y="4568517"/>
                <a:ext cx="0" cy="3857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33">
                <a:extLst>
                  <a:ext uri="{FF2B5EF4-FFF2-40B4-BE49-F238E27FC236}">
                    <a16:creationId xmlns:a16="http://schemas.microsoft.com/office/drawing/2014/main" id="{2A2FEEE2-8536-3180-3913-CB8AD017B607}"/>
                  </a:ext>
                </a:extLst>
              </p:cNvPr>
              <p:cNvCxnSpPr>
                <a:cxnSpLocks/>
                <a:stCxn id="73" idx="2"/>
              </p:cNvCxnSpPr>
              <p:nvPr/>
            </p:nvCxnSpPr>
            <p:spPr>
              <a:xfrm>
                <a:off x="9175561" y="5791260"/>
                <a:ext cx="12889" cy="3047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连接符: 曲线 34">
                <a:extLst>
                  <a:ext uri="{FF2B5EF4-FFF2-40B4-BE49-F238E27FC236}">
                    <a16:creationId xmlns:a16="http://schemas.microsoft.com/office/drawing/2014/main" id="{DB4E05CA-57CE-33D0-6A04-752D6C9FA39C}"/>
                  </a:ext>
                </a:extLst>
              </p:cNvPr>
              <p:cNvCxnSpPr>
                <a:cxnSpLocks/>
                <a:stCxn id="71" idx="6"/>
                <a:endCxn id="73" idx="3"/>
              </p:cNvCxnSpPr>
              <p:nvPr/>
            </p:nvCxnSpPr>
            <p:spPr>
              <a:xfrm>
                <a:off x="9388658" y="3200763"/>
                <a:ext cx="397285" cy="2172008"/>
              </a:xfrm>
              <a:prstGeom prst="curvedConnector3">
                <a:avLst>
                  <a:gd name="adj1" fmla="val 157541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5E681E86-8E40-E388-F69D-8DA2EEDA20FE}"/>
                </a:ext>
              </a:extLst>
            </p:cNvPr>
            <p:cNvSpPr txBox="1"/>
            <p:nvPr/>
          </p:nvSpPr>
          <p:spPr>
            <a:xfrm>
              <a:off x="8810070" y="5032320"/>
              <a:ext cx="15971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Compiler</a:t>
              </a:r>
            </a:p>
            <a:p>
              <a:pPr algn="ctr"/>
              <a:r>
                <a:rPr lang="en-US" altLang="zh-CN" sz="2000" dirty="0"/>
                <a:t>optimizations</a:t>
              </a:r>
              <a:endParaRPr lang="en-US" sz="2000" dirty="0"/>
            </a:p>
          </p:txBody>
        </p:sp>
        <p:sp>
          <p:nvSpPr>
            <p:cNvPr id="79" name="箭头: 右 40">
              <a:extLst>
                <a:ext uri="{FF2B5EF4-FFF2-40B4-BE49-F238E27FC236}">
                  <a16:creationId xmlns:a16="http://schemas.microsoft.com/office/drawing/2014/main" id="{7BABBF01-77BF-8CD2-1611-BBCC7076CBD5}"/>
                </a:ext>
              </a:extLst>
            </p:cNvPr>
            <p:cNvSpPr/>
            <p:nvPr/>
          </p:nvSpPr>
          <p:spPr>
            <a:xfrm>
              <a:off x="9289761" y="4213094"/>
              <a:ext cx="637788" cy="73542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内容占位符 41">
              <a:extLst>
                <a:ext uri="{FF2B5EF4-FFF2-40B4-BE49-F238E27FC236}">
                  <a16:creationId xmlns:a16="http://schemas.microsoft.com/office/drawing/2014/main" id="{09280CDB-9393-FA3A-C7EF-571FF5624CC4}"/>
                </a:ext>
              </a:extLst>
            </p:cNvPr>
            <p:cNvSpPr txBox="1">
              <a:spLocks/>
            </p:cNvSpPr>
            <p:nvPr/>
          </p:nvSpPr>
          <p:spPr>
            <a:xfrm>
              <a:off x="6292386" y="1250067"/>
              <a:ext cx="5791663" cy="50576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594" indent="-228594" algn="l" defTabSz="914377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0070C0"/>
                </a:buClr>
                <a:buSzPct val="50000"/>
                <a:buFont typeface="Wingdings" panose="05000000000000000000" pitchFamily="2" charset="2"/>
                <a:buChar char="p"/>
                <a:defRPr sz="2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0070C0"/>
                </a:buClr>
                <a:buSzPct val="50000"/>
                <a:buFont typeface="Wingdings" panose="05000000000000000000" pitchFamily="2" charset="2"/>
                <a:buChar char="p"/>
                <a:defRPr sz="2400" kern="1200">
                  <a:solidFill>
                    <a:schemeClr val="tx1"/>
                  </a:solidFill>
                  <a:latin typeface="+mn-lt"/>
                  <a:ea typeface="微软雅黑 Light" panose="020B0502040204020203" pitchFamily="34" charset="-122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0070C0"/>
                </a:buClr>
                <a:buSzPct val="50000"/>
                <a:buFont typeface="Wingdings" panose="05000000000000000000" pitchFamily="2" charset="2"/>
                <a:buChar char="p"/>
                <a:defRPr sz="2000" kern="1200">
                  <a:solidFill>
                    <a:schemeClr val="tx1"/>
                  </a:solidFill>
                  <a:latin typeface="+mn-lt"/>
                  <a:ea typeface="微软雅黑 Light" panose="020B0502040204020203" pitchFamily="34" charset="-122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0070C0"/>
                </a:buClr>
                <a:buSzPct val="50000"/>
                <a:buFont typeface="Wingdings" panose="05000000000000000000" pitchFamily="2" charset="2"/>
                <a:buChar char="p"/>
                <a:defRPr sz="1800" kern="1200">
                  <a:solidFill>
                    <a:schemeClr val="tx1"/>
                  </a:solidFill>
                  <a:latin typeface="+mn-lt"/>
                  <a:ea typeface="微软雅黑 Light" panose="020B0502040204020203" pitchFamily="34" charset="-122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0070C0"/>
                </a:buClr>
                <a:buSzPct val="50000"/>
                <a:buFont typeface="Wingdings" panose="05000000000000000000" pitchFamily="2" charset="2"/>
                <a:buChar char="p"/>
                <a:defRPr sz="1800" kern="1200">
                  <a:solidFill>
                    <a:schemeClr val="tx1"/>
                  </a:solidFill>
                  <a:latin typeface="+mn-lt"/>
                  <a:ea typeface="微软雅黑 Light" panose="020B0502040204020203" pitchFamily="34" charset="-122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rgbClr val="C00000"/>
                  </a:solidFill>
                </a:rPr>
                <a:t>AI compiler: </a:t>
              </a:r>
              <a:r>
                <a:rPr lang="en-US" dirty="0"/>
                <a:t>to</a:t>
              </a:r>
              <a:r>
                <a:rPr lang="zh-CN" altLang="en-US" dirty="0"/>
                <a:t> </a:t>
              </a:r>
              <a:r>
                <a:rPr lang="en-US" dirty="0"/>
                <a:t>accelerat</a:t>
              </a:r>
              <a:r>
                <a:rPr lang="en-US" altLang="zh-CN" dirty="0"/>
                <a:t>e</a:t>
              </a:r>
              <a:r>
                <a:rPr lang="en-US" dirty="0"/>
                <a:t> deep learning programs</a:t>
              </a:r>
            </a:p>
            <a:p>
              <a:pPr lvl="1"/>
              <a:r>
                <a:rPr lang="en-US" b="1" dirty="0">
                  <a:solidFill>
                    <a:srgbClr val="C00000"/>
                  </a:solidFill>
                </a:rPr>
                <a:t>Need an operator graph as input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4E5B2F4-FB2F-D858-8907-2B5B6D29B79A}"/>
              </a:ext>
            </a:extLst>
          </p:cNvPr>
          <p:cNvGrpSpPr/>
          <p:nvPr/>
        </p:nvGrpSpPr>
        <p:grpSpPr>
          <a:xfrm>
            <a:off x="4891380" y="3286729"/>
            <a:ext cx="1440321" cy="2215991"/>
            <a:chOff x="4891380" y="3286729"/>
            <a:chExt cx="1440321" cy="2215991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CF7E613-3CB1-0177-EE95-4DCCA19C9D55}"/>
                </a:ext>
              </a:extLst>
            </p:cNvPr>
            <p:cNvSpPr txBox="1"/>
            <p:nvPr/>
          </p:nvSpPr>
          <p:spPr>
            <a:xfrm>
              <a:off x="5075081" y="3286729"/>
              <a:ext cx="18473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3800" b="1" dirty="0">
                <a:solidFill>
                  <a:srgbClr val="C00000"/>
                </a:solidFill>
              </a:endParaRPr>
            </a:p>
          </p:txBody>
        </p:sp>
        <p:sp>
          <p:nvSpPr>
            <p:cNvPr id="81" name="箭头: 右 45">
              <a:extLst>
                <a:ext uri="{FF2B5EF4-FFF2-40B4-BE49-F238E27FC236}">
                  <a16:creationId xmlns:a16="http://schemas.microsoft.com/office/drawing/2014/main" id="{1C5E793F-B942-8D71-6327-DF05B72FB722}"/>
                </a:ext>
              </a:extLst>
            </p:cNvPr>
            <p:cNvSpPr/>
            <p:nvPr/>
          </p:nvSpPr>
          <p:spPr>
            <a:xfrm>
              <a:off x="4891380" y="4310400"/>
              <a:ext cx="1440321" cy="649454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8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312FC-7502-483D-9A8A-429381B8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Challenge-1</a:t>
            </a:r>
            <a:r>
              <a:rPr lang="zh-CN" altLang="en-US" dirty="0"/>
              <a:t> </a:t>
            </a:r>
            <a:r>
              <a:rPr lang="en-US" altLang="zh-CN" dirty="0"/>
              <a:t>Language Flexibility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15CA6-7471-4656-8C06-C91EB5539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Python is a </a:t>
            </a:r>
            <a:r>
              <a:rPr lang="en-US" altLang="zh-CN" b="1" dirty="0">
                <a:solidFill>
                  <a:srgbClr val="C00000"/>
                </a:solidFill>
              </a:rPr>
              <a:t>flexible dynamic language</a:t>
            </a:r>
          </a:p>
          <a:p>
            <a:pPr marL="457189" lvl="1" indent="0">
              <a:buNone/>
            </a:pPr>
            <a:r>
              <a:rPr lang="en-US" altLang="zh-CN" dirty="0"/>
              <a:t>1. Dynamic Data Type</a:t>
            </a:r>
          </a:p>
          <a:p>
            <a:pPr lvl="2"/>
            <a:r>
              <a:rPr lang="en-US" altLang="zh-CN" dirty="0"/>
              <a:t>Type info is not available from source code</a:t>
            </a:r>
          </a:p>
          <a:p>
            <a:pPr marL="457189" lvl="1" indent="0">
              <a:buNone/>
            </a:pPr>
            <a:endParaRPr lang="en-US" altLang="zh-CN" dirty="0"/>
          </a:p>
          <a:p>
            <a:pPr marL="457189" lvl="1" indent="0">
              <a:buNone/>
            </a:pPr>
            <a:endParaRPr lang="en-US" altLang="zh-CN" dirty="0"/>
          </a:p>
          <a:p>
            <a:pPr marL="457189" lvl="1" indent="0">
              <a:buNone/>
            </a:pPr>
            <a:r>
              <a:rPr lang="en-US" altLang="zh-CN" dirty="0"/>
              <a:t>2. Diverse </a:t>
            </a:r>
            <a:r>
              <a:rPr lang="en-US" altLang="zh-CN" dirty="0" err="1"/>
              <a:t>Builtin</a:t>
            </a:r>
            <a:r>
              <a:rPr lang="en-US" altLang="zh-CN" dirty="0"/>
              <a:t> APIs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</a:rPr>
              <a:t>Containers, iterators 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…</a:t>
            </a:r>
          </a:p>
          <a:p>
            <a:pPr marL="457189" lvl="1" indent="0">
              <a:buNone/>
            </a:pPr>
            <a:endParaRPr lang="en-US" altLang="zh-CN" dirty="0"/>
          </a:p>
          <a:p>
            <a:pPr marL="457189" lvl="1" indent="0">
              <a:buNone/>
            </a:pPr>
            <a:endParaRPr lang="en-US" altLang="zh-CN" sz="2400" dirty="0"/>
          </a:p>
          <a:p>
            <a:pPr marL="457189" lvl="1" indent="0">
              <a:buNone/>
            </a:pPr>
            <a:r>
              <a:rPr lang="en-US" altLang="zh-CN" sz="2400" dirty="0"/>
              <a:t>3. Side effects</a:t>
            </a:r>
            <a:endParaRPr lang="zh-CN" altLang="en-US" sz="2400" dirty="0"/>
          </a:p>
          <a:p>
            <a:pPr marL="457189" lvl="1" indent="0">
              <a:buNone/>
            </a:pP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243796D-BFC3-4DEF-BDE8-90EF946315B9}"/>
              </a:ext>
            </a:extLst>
          </p:cNvPr>
          <p:cNvSpPr txBox="1">
            <a:spLocks/>
          </p:cNvSpPr>
          <p:nvPr/>
        </p:nvSpPr>
        <p:spPr>
          <a:xfrm>
            <a:off x="1831788" y="3862761"/>
            <a:ext cx="4452150" cy="462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70C0"/>
              </a:buClr>
              <a:buSzPct val="50000"/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7124A1-800E-DD30-D330-B83C02E1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8342" y="6618588"/>
            <a:ext cx="1066800" cy="206049"/>
          </a:xfrm>
        </p:spPr>
        <p:txBody>
          <a:bodyPr/>
          <a:lstStyle/>
          <a:p>
            <a:fld id="{651A06E9-7B16-4736-9D5E-3200D772050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F77048-9700-4F4A-A867-1E89A0C0F63F}"/>
              </a:ext>
            </a:extLst>
          </p:cNvPr>
          <p:cNvSpPr/>
          <p:nvPr/>
        </p:nvSpPr>
        <p:spPr>
          <a:xfrm>
            <a:off x="6114456" y="2815509"/>
            <a:ext cx="4145797" cy="213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EC7DEB-1E8F-436F-B963-3EEC769CA761}"/>
              </a:ext>
            </a:extLst>
          </p:cNvPr>
          <p:cNvSpPr txBox="1"/>
          <p:nvPr/>
        </p:nvSpPr>
        <p:spPr>
          <a:xfrm>
            <a:off x="1083993" y="5907463"/>
            <a:ext cx="72148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#1: </a:t>
            </a:r>
            <a:r>
              <a:rPr lang="zh-CN" altLang="en-US" sz="1200" dirty="0"/>
              <a:t>github.com/</a:t>
            </a:r>
            <a:r>
              <a:rPr lang="en-US" altLang="zh-CN" sz="1200" dirty="0" err="1"/>
              <a:t>LoSealL</a:t>
            </a:r>
            <a:r>
              <a:rPr lang="en-US" altLang="zh-CN" sz="1200" dirty="0"/>
              <a:t>/</a:t>
            </a:r>
            <a:r>
              <a:rPr lang="en-US" altLang="zh-CN" sz="1200" dirty="0" err="1"/>
              <a:t>VideoSuperResolution</a:t>
            </a:r>
            <a:endParaRPr lang="en-US" altLang="zh-CN" sz="1200" dirty="0"/>
          </a:p>
          <a:p>
            <a:r>
              <a:rPr lang="en-US" sz="1200" dirty="0"/>
              <a:t>#2: </a:t>
            </a:r>
            <a:r>
              <a:rPr lang="zh-CN" altLang="en-US" sz="1200" dirty="0"/>
              <a:t>github.com/</a:t>
            </a:r>
            <a:r>
              <a:rPr lang="en-US" sz="1200" dirty="0" err="1"/>
              <a:t>rawmarshmellows</a:t>
            </a:r>
            <a:r>
              <a:rPr lang="en-US" sz="1200" dirty="0"/>
              <a:t>/pytorch-unet-resnet-50-encoder</a:t>
            </a:r>
          </a:p>
          <a:p>
            <a:r>
              <a:rPr lang="en-US" sz="1200" dirty="0"/>
              <a:t>#3: </a:t>
            </a:r>
            <a:r>
              <a:rPr lang="zh-CN" altLang="en-US" sz="1200" dirty="0"/>
              <a:t>github.com/</a:t>
            </a:r>
            <a:r>
              <a:rPr lang="en-US" altLang="zh-CN" sz="1200" dirty="0" err="1"/>
              <a:t>b</a:t>
            </a:r>
            <a:r>
              <a:rPr lang="en-US" sz="1200" dirty="0" err="1"/>
              <a:t>ayesiains</a:t>
            </a:r>
            <a:r>
              <a:rPr lang="en-US" sz="1200" dirty="0"/>
              <a:t>/</a:t>
            </a:r>
            <a:r>
              <a:rPr lang="en-US" sz="1200" dirty="0" err="1"/>
              <a:t>nflow</a:t>
            </a:r>
            <a:endParaRPr lang="en-US" sz="1200" dirty="0"/>
          </a:p>
          <a:p>
            <a:r>
              <a:rPr lang="en-US" sz="1200" dirty="0"/>
              <a:t>#4: </a:t>
            </a:r>
            <a:r>
              <a:rPr lang="zh-CN" altLang="en-US" sz="1200" dirty="0"/>
              <a:t>https://github.com/huggingface/transformers</a:t>
            </a:r>
          </a:p>
          <a:p>
            <a:endParaRPr lang="en-US" sz="12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749D2EC-69D8-4BDB-98C8-06189148A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240"/>
          <a:stretch/>
        </p:blipFill>
        <p:spPr>
          <a:xfrm>
            <a:off x="5798413" y="2707882"/>
            <a:ext cx="5264149" cy="17052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363DF05-F5D3-48C7-ADE6-E7A35B3D8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52" b="1134"/>
          <a:stretch/>
        </p:blipFill>
        <p:spPr>
          <a:xfrm>
            <a:off x="5827316" y="4802455"/>
            <a:ext cx="5280691" cy="123583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4157B7E-778B-4F02-ADC7-6098EFF87311}"/>
              </a:ext>
            </a:extLst>
          </p:cNvPr>
          <p:cNvSpPr txBox="1"/>
          <p:nvPr/>
        </p:nvSpPr>
        <p:spPr>
          <a:xfrm>
            <a:off x="5437095" y="279804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3A7F34C-868E-4064-A867-493EC351FEC9}"/>
              </a:ext>
            </a:extLst>
          </p:cNvPr>
          <p:cNvSpPr txBox="1"/>
          <p:nvPr/>
        </p:nvSpPr>
        <p:spPr>
          <a:xfrm>
            <a:off x="5443439" y="362095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#2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17B787-6454-4598-9A7C-63902058C112}"/>
              </a:ext>
            </a:extLst>
          </p:cNvPr>
          <p:cNvSpPr txBox="1"/>
          <p:nvPr/>
        </p:nvSpPr>
        <p:spPr>
          <a:xfrm>
            <a:off x="5437095" y="404374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7102772-0321-4829-B71F-EF928A2BED62}"/>
              </a:ext>
            </a:extLst>
          </p:cNvPr>
          <p:cNvSpPr txBox="1"/>
          <p:nvPr/>
        </p:nvSpPr>
        <p:spPr>
          <a:xfrm>
            <a:off x="5437095" y="481822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#4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718052-8D70-4921-8C41-24256B71BE2B}"/>
              </a:ext>
            </a:extLst>
          </p:cNvPr>
          <p:cNvSpPr/>
          <p:nvPr/>
        </p:nvSpPr>
        <p:spPr>
          <a:xfrm>
            <a:off x="5997119" y="3851126"/>
            <a:ext cx="4569281" cy="19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CB0C23-6C22-4B66-BCF2-0FE9C59599CC}"/>
              </a:ext>
            </a:extLst>
          </p:cNvPr>
          <p:cNvSpPr txBox="1"/>
          <p:nvPr/>
        </p:nvSpPr>
        <p:spPr>
          <a:xfrm>
            <a:off x="7420844" y="2302746"/>
            <a:ext cx="368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ALL examples are from real user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99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60*421"/>
  <p:tag name="TABLE_ENDDRAG_RECT" val="59*88*760*42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pacman-eng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cman-eng" id="{85DF6CF1-1AEB-4B47-9941-A6B7AF0401B7}" vid="{CCF07EF1-61C5-4D04-9C75-4885D8A6954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pacman-eng</Template>
  <TotalTime>10091</TotalTime>
  <Words>2315</Words>
  <Application>Microsoft Macintosh PowerPoint</Application>
  <PresentationFormat>宽屏</PresentationFormat>
  <Paragraphs>634</Paragraphs>
  <Slides>40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等线</vt:lpstr>
      <vt:lpstr>黑体</vt:lpstr>
      <vt:lpstr>华文仿宋</vt:lpstr>
      <vt:lpstr>楷体</vt:lpstr>
      <vt:lpstr>微软雅黑</vt:lpstr>
      <vt:lpstr>微软雅黑</vt:lpstr>
      <vt:lpstr>Arial</vt:lpstr>
      <vt:lpstr>Calibri</vt:lpstr>
      <vt:lpstr>Cambria Math</vt:lpstr>
      <vt:lpstr>Comic Sans MS</vt:lpstr>
      <vt:lpstr>Consolas</vt:lpstr>
      <vt:lpstr>Eras Demi ITC</vt:lpstr>
      <vt:lpstr>Garamond</vt:lpstr>
      <vt:lpstr>Source Sans Pro</vt:lpstr>
      <vt:lpstr>Times New Roman</vt:lpstr>
      <vt:lpstr>Wingdings</vt:lpstr>
      <vt:lpstr>pacman-eng</vt:lpstr>
      <vt:lpstr>Challenges for AI Compiler</vt:lpstr>
      <vt:lpstr>Diverse AI Workloads</vt:lpstr>
      <vt:lpstr>Diverse Hardware Architectures</vt:lpstr>
      <vt:lpstr>AI Compilers Bridge Models and Hardware</vt:lpstr>
      <vt:lpstr>Typical AI Compiler Workflow</vt:lpstr>
      <vt:lpstr>Challenge Overview</vt:lpstr>
      <vt:lpstr>Challenge Overview</vt:lpstr>
      <vt:lpstr>Gap between User Program and AI Compiler</vt:lpstr>
      <vt:lpstr>Challenge-1 Language Flexibility</vt:lpstr>
      <vt:lpstr>Challenge-2 Dynamic Patterns</vt:lpstr>
      <vt:lpstr>MagPy: Python Interpreter-guided Graph Builder</vt:lpstr>
      <vt:lpstr>Results of MagPy</vt:lpstr>
      <vt:lpstr>Challenge Overview</vt:lpstr>
      <vt:lpstr>Common Graph Transformations  </vt:lpstr>
      <vt:lpstr>Challenge-1 Limited Transformation Rules</vt:lpstr>
      <vt:lpstr>Challenge-2 Complex Computation Graphs</vt:lpstr>
      <vt:lpstr>EinNet: Derivation-based optimizer</vt:lpstr>
      <vt:lpstr>Results of EinNet</vt:lpstr>
      <vt:lpstr>Challenge Overview</vt:lpstr>
      <vt:lpstr>Evolving Demands for New Operator Kernels</vt:lpstr>
      <vt:lpstr>CUTLASS : Template-based Representation</vt:lpstr>
      <vt:lpstr>TVM: Einsum Representation</vt:lpstr>
      <vt:lpstr>Triton/TileLang: Tile-based Representation</vt:lpstr>
      <vt:lpstr>Performance issue in Triton</vt:lpstr>
      <vt:lpstr>Challenge: How to achieve good balance between usability and high-performance</vt:lpstr>
      <vt:lpstr>Challenge Overview</vt:lpstr>
      <vt:lpstr>Intermediate Representations in AI Compiler</vt:lpstr>
      <vt:lpstr>Optimizations over Intermediate Representation</vt:lpstr>
      <vt:lpstr>Various Hardware Properties</vt:lpstr>
      <vt:lpstr>Challenge: A Unified IR for Diverse Hardware</vt:lpstr>
      <vt:lpstr>Challenge Overview</vt:lpstr>
      <vt:lpstr>Code Generation: from IR to Binary</vt:lpstr>
      <vt:lpstr>Challenge-1 Sophisticated Hardware Chips</vt:lpstr>
      <vt:lpstr>Challenge-1 Sophisticated Hardware Chips</vt:lpstr>
      <vt:lpstr>Challenge-2 Coordinate Multiple Hardware Units</vt:lpstr>
      <vt:lpstr>Summary of Challenges</vt:lpstr>
      <vt:lpstr>PowerPoint 演示文稿</vt:lpstr>
      <vt:lpstr>Chitu: An Open-Source LLM Inference System</vt:lpstr>
      <vt:lpstr>Chitu Results – 赤兔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晨 张</dc:creator>
  <cp:lastModifiedBy>Microsoft Office User</cp:lastModifiedBy>
  <cp:revision>529</cp:revision>
  <cp:lastPrinted>2024-12-15T23:59:06Z</cp:lastPrinted>
  <dcterms:created xsi:type="dcterms:W3CDTF">2024-02-15T20:11:25Z</dcterms:created>
  <dcterms:modified xsi:type="dcterms:W3CDTF">2025-11-13T15:19:07Z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be9d67c0b56011f0bbfc7f583bfc7e58">
    <vt:lpwstr>CWMZx7KOJEkWr8ojut8l3zrTqWoe0aTVPtFgbng2RYwjrFOKUvY+jSkUMLamgE2DHON+MXulNgVv32UpdNdJq9TTQ==</vt:lpwstr>
  </property>
</Properties>
</file>